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Nunito Bold" charset="1" panose="00000000000000000000"/>
      <p:regular r:id="rId37"/>
    </p:embeddedFont>
    <p:embeddedFont>
      <p:font typeface="Caveat" charset="1" panose="00000500000000000000"/>
      <p:regular r:id="rId38"/>
    </p:embeddedFont>
    <p:embeddedFont>
      <p:font typeface="Nunito Bold Italics" charset="1" panose="00000000000000000000"/>
      <p:regular r:id="rId39"/>
    </p:embeddedFont>
    <p:embeddedFont>
      <p:font typeface="Nunito" charset="1" panose="00000000000000000000"/>
      <p:regular r:id="rId40"/>
    </p:embeddedFont>
    <p:embeddedFont>
      <p:font typeface="Nunito Sans Condensed" charset="1" panose="0000000000000000000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6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Relationship Id="rId3" Target="../media/image76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png" Type="http://schemas.openxmlformats.org/officeDocument/2006/relationships/image"/><Relationship Id="rId3" Target="../media/image7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png" Type="http://schemas.openxmlformats.org/officeDocument/2006/relationships/image"/><Relationship Id="rId3" Target="../media/image8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1.png" Type="http://schemas.openxmlformats.org/officeDocument/2006/relationships/image"/><Relationship Id="rId3" Target="../media/image82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4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Relationship Id="rId3" Target="../media/image86.svg" Type="http://schemas.openxmlformats.org/officeDocument/2006/relationships/image"/><Relationship Id="rId4" Target="mailto:linkasenioru@elpida.cz" TargetMode="External" Type="http://schemas.openxmlformats.org/officeDocument/2006/relationships/hyperlink"/><Relationship Id="rId5" Target="mailto:seniortelefon@zivot90.cz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7.png" Type="http://schemas.openxmlformats.org/officeDocument/2006/relationships/image"/><Relationship Id="rId3" Target="../media/image88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9.png" Type="http://schemas.openxmlformats.org/officeDocument/2006/relationships/image"/><Relationship Id="rId4" Target="../media/image9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26616"/>
            <a:ext cx="18288000" cy="1375875"/>
            <a:chOff x="0" y="0"/>
            <a:chExt cx="4816593" cy="3623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62370"/>
            </a:xfrm>
            <a:custGeom>
              <a:avLst/>
              <a:gdLst/>
              <a:ahLst/>
              <a:cxnLst/>
              <a:rect r="r" b="b" t="t" l="l"/>
              <a:pathLst>
                <a:path h="36237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62370"/>
                  </a:lnTo>
                  <a:lnTo>
                    <a:pt x="0" y="362370"/>
                  </a:lnTo>
                  <a:close/>
                </a:path>
              </a:pathLst>
            </a:custGeom>
            <a:solidFill>
              <a:srgbClr val="6B292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00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635257" y="859534"/>
            <a:ext cx="9146077" cy="914607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680223" y="2929821"/>
            <a:ext cx="7056145" cy="5005504"/>
          </a:xfrm>
          <a:custGeom>
            <a:avLst/>
            <a:gdLst/>
            <a:ahLst/>
            <a:cxnLst/>
            <a:rect r="r" b="b" t="t" l="l"/>
            <a:pathLst>
              <a:path h="5005504" w="7056145">
                <a:moveTo>
                  <a:pt x="0" y="0"/>
                </a:moveTo>
                <a:lnTo>
                  <a:pt x="7056145" y="0"/>
                </a:lnTo>
                <a:lnTo>
                  <a:pt x="7056145" y="5005504"/>
                </a:lnTo>
                <a:lnTo>
                  <a:pt x="0" y="500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2370953"/>
            <a:ext cx="7163882" cy="4925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Starat se o své blízké neznamená zapomenout sám </a:t>
            </a:r>
          </a:p>
          <a:p>
            <a:pPr algn="l">
              <a:lnSpc>
                <a:spcPts val="7840"/>
              </a:lnSpc>
            </a:pPr>
            <a:r>
              <a:rPr lang="en-US" sz="56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na sebe</a:t>
            </a:r>
          </a:p>
          <a:p>
            <a:pPr algn="l">
              <a:lnSpc>
                <a:spcPts val="784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396774"/>
            <a:ext cx="3639252" cy="962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2"/>
              </a:lnSpc>
            </a:pPr>
            <a:r>
              <a:rPr lang="en-US" sz="5594">
                <a:solidFill>
                  <a:srgbClr val="F4F1E3"/>
                </a:solidFill>
                <a:latin typeface="Caveat"/>
                <a:ea typeface="Caveat"/>
                <a:cs typeface="Caveat"/>
                <a:sym typeface="Caveat"/>
              </a:rPr>
              <a:t>Lenka Špaková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91456"/>
            <a:ext cx="18288000" cy="201113"/>
            <a:chOff x="0" y="0"/>
            <a:chExt cx="4816593" cy="529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52968"/>
            </a:xfrm>
            <a:custGeom>
              <a:avLst/>
              <a:gdLst/>
              <a:ahLst/>
              <a:cxnLst/>
              <a:rect r="r" b="b" t="t" l="l"/>
              <a:pathLst>
                <a:path h="5296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2968"/>
                  </a:lnTo>
                  <a:lnTo>
                    <a:pt x="0" y="52968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91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189373" y="1721433"/>
            <a:ext cx="15837575" cy="59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Žá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dá osoba, která pomoc potřebuje (senior)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2338" y="518137"/>
            <a:ext cx="669147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Příspěvek na péči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89373" y="2433882"/>
            <a:ext cx="15837575" cy="59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Výše příspěvku = dle míry závislosti na pomoci jiné osoby.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89373" y="4810168"/>
            <a:ext cx="15837575" cy="122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Podávají se dva tiskopisy: 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                  → „Žádost o příspěvek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na péči“ a „Oznámení o poskytovateli pomoci.“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89373" y="4097719"/>
            <a:ext cx="15837575" cy="59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Formuláře: na ÚP ČR nebo online (MPSV).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6437017"/>
            <a:ext cx="18278475" cy="201113"/>
            <a:chOff x="0" y="0"/>
            <a:chExt cx="4814084" cy="529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14084" cy="52968"/>
            </a:xfrm>
            <a:custGeom>
              <a:avLst/>
              <a:gdLst/>
              <a:ahLst/>
              <a:cxnLst/>
              <a:rect r="r" b="b" t="t" l="l"/>
              <a:pathLst>
                <a:path h="52968" w="4814084">
                  <a:moveTo>
                    <a:pt x="0" y="0"/>
                  </a:moveTo>
                  <a:lnTo>
                    <a:pt x="4814084" y="0"/>
                  </a:lnTo>
                  <a:lnTo>
                    <a:pt x="4814084" y="52968"/>
                  </a:lnTo>
                  <a:lnTo>
                    <a:pt x="0" y="52968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814084" cy="91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39580" y="6923886"/>
            <a:ext cx="16587368" cy="3112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25180" indent="-475060" lvl="2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Sociální šetření v domácnosti/zařízení (ÚP).</a:t>
            </a:r>
          </a:p>
          <a:p>
            <a:pPr algn="l" marL="1425180" indent="-475060" lvl="2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Posudek Institutu posuzování zdravotního stavu (ČSSZ) – vychází i z lékařských zpráv.</a:t>
            </a:r>
          </a:p>
          <a:p>
            <a:pPr algn="l" marL="1425180" indent="-475060" lvl="2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Rozhodnutí ÚP o přiznání a výši příspěvku.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                                  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→ Možnost odvolání.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51902" y="1647559"/>
            <a:ext cx="1553596" cy="15535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27074" lIns="27074" bIns="27074" rIns="27074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617820" y="1977453"/>
            <a:ext cx="821760" cy="893807"/>
          </a:xfrm>
          <a:custGeom>
            <a:avLst/>
            <a:gdLst/>
            <a:ahLst/>
            <a:cxnLst/>
            <a:rect r="r" b="b" t="t" l="l"/>
            <a:pathLst>
              <a:path h="893807" w="821760">
                <a:moveTo>
                  <a:pt x="0" y="0"/>
                </a:moveTo>
                <a:lnTo>
                  <a:pt x="821760" y="0"/>
                </a:lnTo>
                <a:lnTo>
                  <a:pt x="821760" y="893807"/>
                </a:lnTo>
                <a:lnTo>
                  <a:pt x="0" y="893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51902" y="4366702"/>
            <a:ext cx="1553596" cy="155359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27074" lIns="27074" bIns="27074" rIns="27074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633156" y="4695868"/>
            <a:ext cx="791088" cy="895264"/>
          </a:xfrm>
          <a:custGeom>
            <a:avLst/>
            <a:gdLst/>
            <a:ahLst/>
            <a:cxnLst/>
            <a:rect r="r" b="b" t="t" l="l"/>
            <a:pathLst>
              <a:path h="895264" w="791088">
                <a:moveTo>
                  <a:pt x="0" y="0"/>
                </a:moveTo>
                <a:lnTo>
                  <a:pt x="791088" y="0"/>
                </a:lnTo>
                <a:lnTo>
                  <a:pt x="791088" y="895264"/>
                </a:lnTo>
                <a:lnTo>
                  <a:pt x="0" y="895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51902" y="7362036"/>
            <a:ext cx="1553596" cy="1553596"/>
            <a:chOff x="0" y="0"/>
            <a:chExt cx="2071461" cy="2071461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2071461" cy="2071461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27074" lIns="27074" bIns="27074" rIns="27074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517865" y="468348"/>
              <a:ext cx="1035730" cy="1134764"/>
            </a:xfrm>
            <a:custGeom>
              <a:avLst/>
              <a:gdLst/>
              <a:ahLst/>
              <a:cxnLst/>
              <a:rect r="r" b="b" t="t" l="l"/>
              <a:pathLst>
                <a:path h="1134764" w="1035730">
                  <a:moveTo>
                    <a:pt x="0" y="0"/>
                  </a:moveTo>
                  <a:lnTo>
                    <a:pt x="1035731" y="0"/>
                  </a:lnTo>
                  <a:lnTo>
                    <a:pt x="1035731" y="1134765"/>
                  </a:lnTo>
                  <a:lnTo>
                    <a:pt x="0" y="113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417608"/>
            <a:ext cx="18288000" cy="3725892"/>
            <a:chOff x="0" y="0"/>
            <a:chExt cx="4816593" cy="9813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981305"/>
            </a:xfrm>
            <a:custGeom>
              <a:avLst/>
              <a:gdLst/>
              <a:ahLst/>
              <a:cxnLst/>
              <a:rect r="r" b="b" t="t" l="l"/>
              <a:pathLst>
                <a:path h="98130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81305"/>
                  </a:lnTo>
                  <a:lnTo>
                    <a:pt x="0" y="981305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10194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230958" y="5455038"/>
            <a:ext cx="6466419" cy="4587162"/>
          </a:xfrm>
          <a:custGeom>
            <a:avLst/>
            <a:gdLst/>
            <a:ahLst/>
            <a:cxnLst/>
            <a:rect r="r" b="b" t="t" l="l"/>
            <a:pathLst>
              <a:path h="4587162" w="6466419">
                <a:moveTo>
                  <a:pt x="0" y="0"/>
                </a:moveTo>
                <a:lnTo>
                  <a:pt x="6466419" y="0"/>
                </a:lnTo>
                <a:lnTo>
                  <a:pt x="6466419" y="4587162"/>
                </a:lnTo>
                <a:lnTo>
                  <a:pt x="0" y="4587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47700" y="650649"/>
            <a:ext cx="16992600" cy="480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0"/>
              </a:lnSpc>
            </a:pPr>
            <a:r>
              <a:rPr lang="en-US" sz="3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Existují čtyři stupně závislosti:</a:t>
            </a:r>
          </a:p>
          <a:p>
            <a:pPr algn="l">
              <a:lnSpc>
                <a:spcPts val="4650"/>
              </a:lnSpc>
            </a:pPr>
          </a:p>
          <a:p>
            <a:pPr algn="l" marL="669411" indent="-334705" lvl="1">
              <a:lnSpc>
                <a:spcPts val="4650"/>
              </a:lnSpc>
              <a:buFont typeface="Arial"/>
              <a:buChar char="•"/>
            </a:pPr>
            <a:r>
              <a:rPr lang="en-US" b="true" sz="31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stupeň I (lehká závislost), výše měsíčního příspěvku je 1 300 Kč Kč</a:t>
            </a:r>
          </a:p>
          <a:p>
            <a:pPr algn="l" marL="669411" indent="-334705" lvl="1">
              <a:lnSpc>
                <a:spcPts val="4650"/>
              </a:lnSpc>
              <a:buFont typeface="Arial"/>
              <a:buChar char="•"/>
            </a:pPr>
            <a:r>
              <a:rPr lang="en-US" b="true" sz="31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stupeň II (středně těžká závislost), výše měsíčního příspěvku je 5 400 Kč</a:t>
            </a:r>
          </a:p>
          <a:p>
            <a:pPr algn="l" marL="669411" indent="-334705" lvl="1">
              <a:lnSpc>
                <a:spcPts val="4650"/>
              </a:lnSpc>
              <a:buFont typeface="Arial"/>
              <a:buChar char="•"/>
            </a:pPr>
            <a:r>
              <a:rPr lang="en-US" b="true" sz="31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stupeň III (těžká závislost), výše měsíčního příspěvku je  14 800 Kč.</a:t>
            </a:r>
          </a:p>
          <a:p>
            <a:pPr algn="l" marL="669411" indent="-334705" lvl="1">
              <a:lnSpc>
                <a:spcPts val="4650"/>
              </a:lnSpc>
              <a:buFont typeface="Arial"/>
              <a:buChar char="•"/>
            </a:pPr>
            <a:r>
              <a:rPr lang="en-US" b="true" sz="31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stupeň IV (úplná závislost), výše měsíčního příspěvku je  23 000 Kč pokud příjemce využívá pobyt. služby, 27 000 Kč v ostatních případech</a:t>
            </a:r>
          </a:p>
          <a:p>
            <a:pPr algn="l">
              <a:lnSpc>
                <a:spcPts val="555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865880" y="5750313"/>
            <a:ext cx="15635259" cy="4370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Z poskytnutého příspěvku senior hradí pomoc, kterou může poskytovat:</a:t>
            </a:r>
          </a:p>
          <a:p>
            <a:pPr algn="l">
              <a:lnSpc>
                <a:spcPts val="4950"/>
              </a:lnSpc>
            </a:pP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osoba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blízká, </a:t>
            </a: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asistent sociální péče, </a:t>
            </a: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registrovaný poskytovatel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sociálních služeb, </a:t>
            </a: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nebo speciální lůžkové zdravotnické zaří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zení hospicového typu</a:t>
            </a:r>
          </a:p>
          <a:p>
            <a:pPr algn="l">
              <a:lnSpc>
                <a:spcPts val="495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2597479"/>
            <a:ext cx="12536129" cy="3483751"/>
            <a:chOff x="0" y="0"/>
            <a:chExt cx="3301697" cy="9175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01697" cy="917531"/>
            </a:xfrm>
            <a:custGeom>
              <a:avLst/>
              <a:gdLst/>
              <a:ahLst/>
              <a:cxnLst/>
              <a:rect r="r" b="b" t="t" l="l"/>
              <a:pathLst>
                <a:path h="917531" w="3301697">
                  <a:moveTo>
                    <a:pt x="0" y="0"/>
                  </a:moveTo>
                  <a:lnTo>
                    <a:pt x="3301697" y="0"/>
                  </a:lnTo>
                  <a:lnTo>
                    <a:pt x="3301697" y="917531"/>
                  </a:lnTo>
                  <a:lnTo>
                    <a:pt x="0" y="917531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301697" cy="9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1902" y="697835"/>
            <a:ext cx="1553596" cy="15535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27074" lIns="27074" bIns="27074" rIns="27074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60602" y="967394"/>
            <a:ext cx="736195" cy="1014477"/>
          </a:xfrm>
          <a:custGeom>
            <a:avLst/>
            <a:gdLst/>
            <a:ahLst/>
            <a:cxnLst/>
            <a:rect r="r" b="b" t="t" l="l"/>
            <a:pathLst>
              <a:path h="1014477" w="736195">
                <a:moveTo>
                  <a:pt x="0" y="0"/>
                </a:moveTo>
                <a:lnTo>
                  <a:pt x="736196" y="0"/>
                </a:lnTo>
                <a:lnTo>
                  <a:pt x="736196" y="1014477"/>
                </a:lnTo>
                <a:lnTo>
                  <a:pt x="0" y="101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221330" y="2099144"/>
            <a:ext cx="4480422" cy="4480422"/>
          </a:xfrm>
          <a:custGeom>
            <a:avLst/>
            <a:gdLst/>
            <a:ahLst/>
            <a:cxnLst/>
            <a:rect r="r" b="b" t="t" l="l"/>
            <a:pathLst>
              <a:path h="4480422" w="4480422">
                <a:moveTo>
                  <a:pt x="0" y="0"/>
                </a:moveTo>
                <a:lnTo>
                  <a:pt x="4480422" y="0"/>
                </a:lnTo>
                <a:lnTo>
                  <a:pt x="4480422" y="4480422"/>
                </a:lnTo>
                <a:lnTo>
                  <a:pt x="0" y="448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60602" y="2968481"/>
            <a:ext cx="17398516" cy="709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179" indent="-367090" lvl="1">
              <a:lnSpc>
                <a:spcPts val="5100"/>
              </a:lnSpc>
              <a:buFont typeface="Arial"/>
              <a:buChar char="•"/>
            </a:pP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Stačí potvrzení od ošetřujícího lékaře (podle §</a:t>
            </a: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21 ZoSS).</a:t>
            </a:r>
          </a:p>
          <a:p>
            <a:pPr algn="l" marL="734179" indent="-367090" lvl="1">
              <a:lnSpc>
                <a:spcPts val="5100"/>
              </a:lnSpc>
              <a:buFont typeface="Arial"/>
              <a:buChar char="•"/>
            </a:pP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ez sociálního šetření a posuzování zdrav</a:t>
            </a: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otního stavu.</a:t>
            </a:r>
          </a:p>
          <a:p>
            <a:pPr algn="l" marL="734179" indent="-367090" lvl="1">
              <a:lnSpc>
                <a:spcPts val="5100"/>
              </a:lnSpc>
              <a:buFont typeface="Arial"/>
              <a:buChar char="•"/>
            </a:pP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Aut</a:t>
            </a: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omaticky uznána těžká závislost – stupeň III.</a:t>
            </a:r>
          </a:p>
          <a:p>
            <a:pPr algn="l" marL="734179" indent="-367090" lvl="1">
              <a:lnSpc>
                <a:spcPts val="5100"/>
              </a:lnSpc>
              <a:buFont typeface="Arial"/>
              <a:buChar char="•"/>
            </a:pP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Platí 12 měs</a:t>
            </a: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íců od podání žádosti.</a:t>
            </a:r>
          </a:p>
          <a:p>
            <a:pPr algn="l">
              <a:lnSpc>
                <a:spcPts val="5100"/>
              </a:lnSpc>
            </a:pPr>
          </a:p>
          <a:p>
            <a:pPr algn="l">
              <a:lnSpc>
                <a:spcPts val="5100"/>
              </a:lnSpc>
            </a:pPr>
          </a:p>
          <a:p>
            <a:pPr algn="l">
              <a:lnSpc>
                <a:spcPts val="5100"/>
              </a:lnSpc>
            </a:pPr>
          </a:p>
          <a:p>
            <a:pPr algn="l" marL="734179" indent="-367090" lvl="1">
              <a:lnSpc>
                <a:spcPts val="5100"/>
              </a:lnSpc>
              <a:buFont typeface="Arial"/>
              <a:buChar char="•"/>
            </a:pPr>
            <a:r>
              <a:rPr lang="en-US" sz="34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Potvrzení o terminálním stavu můžete doložit přímo s žádostí o příspěvek na péči nebo kdykoliv v průběhu správního řízení (tzn. do vydání rozhodnutí o příspěvku na péči).</a:t>
            </a:r>
          </a:p>
          <a:p>
            <a:pPr algn="l">
              <a:lnSpc>
                <a:spcPts val="5100"/>
              </a:lnSpc>
            </a:pPr>
          </a:p>
          <a:p>
            <a:pPr algn="l">
              <a:lnSpc>
                <a:spcPts val="51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423859" y="1108883"/>
            <a:ext cx="15635259" cy="69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8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Zjednodušené řízení –</a:t>
            </a:r>
            <a:r>
              <a:rPr lang="en-US" sz="38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příspěvek na péči u os</a:t>
            </a:r>
            <a:r>
              <a:rPr lang="en-US" sz="38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ob v terminál</a:t>
            </a:r>
            <a:r>
              <a:rPr lang="en-US" sz="38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ním stavu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37026" y="2578606"/>
            <a:ext cx="5709845" cy="57098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95300" y="2872799"/>
            <a:ext cx="11841726" cy="4370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Dávka pro pečující o blízkého</a:t>
            </a:r>
          </a:p>
          <a:p>
            <a:pPr algn="l">
              <a:lnSpc>
                <a:spcPts val="4950"/>
              </a:lnSpc>
            </a:pP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b="true" sz="33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 propuštění z nemocnice (alespoň 4 dny hospitalizace)</a:t>
            </a: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b="true" sz="33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podmínkou je potřeba celodenní péče (po dobu dalších alespoň 30 kalendářních dnů)</a:t>
            </a: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b="true" sz="33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potvrzená lékařem - Rozhodnutí o potřebě ošetřování (péče)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3244904" y="3388833"/>
            <a:ext cx="4014396" cy="3861119"/>
          </a:xfrm>
          <a:custGeom>
            <a:avLst/>
            <a:gdLst/>
            <a:ahLst/>
            <a:cxnLst/>
            <a:rect r="r" b="b" t="t" l="l"/>
            <a:pathLst>
              <a:path h="3861119" w="4014396">
                <a:moveTo>
                  <a:pt x="0" y="0"/>
                </a:moveTo>
                <a:lnTo>
                  <a:pt x="4014396" y="0"/>
                </a:lnTo>
                <a:lnTo>
                  <a:pt x="4014396" y="3861119"/>
                </a:lnTo>
                <a:lnTo>
                  <a:pt x="0" y="386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614234" y="4157793"/>
            <a:ext cx="1275735" cy="1275735"/>
          </a:xfrm>
          <a:custGeom>
            <a:avLst/>
            <a:gdLst/>
            <a:ahLst/>
            <a:cxnLst/>
            <a:rect r="r" b="b" t="t" l="l"/>
            <a:pathLst>
              <a:path h="1275735" w="1275735">
                <a:moveTo>
                  <a:pt x="0" y="0"/>
                </a:moveTo>
                <a:lnTo>
                  <a:pt x="1275736" y="0"/>
                </a:lnTo>
                <a:lnTo>
                  <a:pt x="1275736" y="1275735"/>
                </a:lnTo>
                <a:lnTo>
                  <a:pt x="0" y="1275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93060" y="1666121"/>
            <a:ext cx="81509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Dlouhodobé ošetřovné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5300" y="8135777"/>
            <a:ext cx="18046871" cy="185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b="true" sz="33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umožňuje čerpat podporu až 90 dní</a:t>
            </a: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b="true" sz="33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za 60 % redukovaného vyměřovacího základu, vyplácí ČSSZ</a:t>
            </a:r>
          </a:p>
          <a:p>
            <a:pPr algn="l" marL="712590" indent="-356295" lvl="1">
              <a:lnSpc>
                <a:spcPts val="4950"/>
              </a:lnSpc>
              <a:buFont typeface="Arial"/>
              <a:buChar char="•"/>
            </a:pPr>
            <a:r>
              <a:rPr lang="en-US" b="true" sz="3300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žádost o dávku lze podat do 8 dnů po dni propuštění ošetřované osoby z hospitalizace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257860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14350" y="3455032"/>
            <a:ext cx="11620500" cy="5627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Diskutovat plán péče. </a:t>
            </a:r>
          </a:p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Zjistit aktuální zdravotní stav.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Poukaz na kompenzační pomůcku hrazenou ze zdravotního pojištění.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Předepsání domácí zdravotní péče.</a:t>
            </a:r>
          </a:p>
          <a:p>
            <a:pPr algn="l">
              <a:lnSpc>
                <a:spcPts val="4950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913323" y="337612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93060" y="1666121"/>
            <a:ext cx="81509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Praktický lékař/lékař specialista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257860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95300" y="2919432"/>
            <a:ext cx="1162050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Pomůcky hrazené ze zdravotního pojištění: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161999" y="3726751"/>
            <a:ext cx="3617447" cy="3413555"/>
          </a:xfrm>
          <a:custGeom>
            <a:avLst/>
            <a:gdLst/>
            <a:ahLst/>
            <a:cxnLst/>
            <a:rect r="r" b="b" t="t" l="l"/>
            <a:pathLst>
              <a:path h="3413555" w="3617447">
                <a:moveTo>
                  <a:pt x="0" y="0"/>
                </a:moveTo>
                <a:lnTo>
                  <a:pt x="3617447" y="0"/>
                </a:lnTo>
                <a:lnTo>
                  <a:pt x="3617447" y="3413555"/>
                </a:lnTo>
                <a:lnTo>
                  <a:pt x="0" y="3413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Kompenzační pomůcky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5300" y="3716400"/>
            <a:ext cx="11049000" cy="122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Potřebujete, aby vám praktický nebo odborný lékař vystavil "Poukaz na léčebnou a ortopedickou pomůcku".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5300" y="7909366"/>
            <a:ext cx="1162050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Pomůcky nehrazené ze zdravotního pojištění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5300" y="8723343"/>
            <a:ext cx="13903923" cy="59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Nepotřebujete poukazu od lékaře. Lze si je zakoupit anebo půjčit.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04960" y="5295624"/>
            <a:ext cx="9651184" cy="122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→ Pomůcku obdržíte ve zdravotnických potřebách, lékárně, e-shopu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774105" y="1607564"/>
            <a:ext cx="12739789" cy="972273"/>
            <a:chOff x="0" y="0"/>
            <a:chExt cx="16986386" cy="1296364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6986386" cy="1296364"/>
              <a:chOff x="0" y="0"/>
              <a:chExt cx="3355335" cy="25607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355336" cy="256072"/>
              </a:xfrm>
              <a:custGeom>
                <a:avLst/>
                <a:gdLst/>
                <a:ahLst/>
                <a:cxnLst/>
                <a:rect r="r" b="b" t="t" l="l"/>
                <a:pathLst>
                  <a:path h="256072" w="3355336">
                    <a:moveTo>
                      <a:pt x="0" y="0"/>
                    </a:moveTo>
                    <a:lnTo>
                      <a:pt x="3355336" y="0"/>
                    </a:lnTo>
                    <a:lnTo>
                      <a:pt x="3355336" y="256072"/>
                    </a:lnTo>
                    <a:lnTo>
                      <a:pt x="0" y="256072"/>
                    </a:lnTo>
                    <a:close/>
                  </a:path>
                </a:pathLst>
              </a:custGeom>
              <a:solidFill>
                <a:srgbClr val="B7873A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355335" cy="29417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28833" y="117335"/>
              <a:ext cx="14728720" cy="947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50"/>
                </a:lnSpc>
              </a:pPr>
              <a:r>
                <a:rPr lang="en-US" sz="4100" b="true">
                  <a:solidFill>
                    <a:srgbClr val="F4F1E3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Půjčovna kompenzačních pomůcek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654004" y="7465740"/>
            <a:ext cx="2979992" cy="2466118"/>
          </a:xfrm>
          <a:custGeom>
            <a:avLst/>
            <a:gdLst/>
            <a:ahLst/>
            <a:cxnLst/>
            <a:rect r="r" b="b" t="t" l="l"/>
            <a:pathLst>
              <a:path h="2466118" w="2979992">
                <a:moveTo>
                  <a:pt x="0" y="0"/>
                </a:moveTo>
                <a:lnTo>
                  <a:pt x="2979992" y="0"/>
                </a:lnTo>
                <a:lnTo>
                  <a:pt x="2979992" y="2466118"/>
                </a:lnTo>
                <a:lnTo>
                  <a:pt x="0" y="2466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43310" y="3441826"/>
            <a:ext cx="5910694" cy="4575292"/>
          </a:xfrm>
          <a:custGeom>
            <a:avLst/>
            <a:gdLst/>
            <a:ahLst/>
            <a:cxnLst/>
            <a:rect r="r" b="b" t="t" l="l"/>
            <a:pathLst>
              <a:path h="4575292" w="5910694">
                <a:moveTo>
                  <a:pt x="0" y="0"/>
                </a:moveTo>
                <a:lnTo>
                  <a:pt x="5910694" y="0"/>
                </a:lnTo>
                <a:lnTo>
                  <a:pt x="5910694" y="4575292"/>
                </a:lnTo>
                <a:lnTo>
                  <a:pt x="0" y="4575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88807" y="4776409"/>
            <a:ext cx="5219700" cy="126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Hledejte ve vyhledavači </a:t>
            </a:r>
          </a:p>
          <a:p>
            <a:pPr algn="ctr">
              <a:lnSpc>
                <a:spcPts val="5100"/>
              </a:lnSpc>
            </a:pPr>
            <a:r>
              <a:rPr lang="en-US" sz="34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v místě vašeho bydliště</a:t>
            </a:r>
          </a:p>
        </p:txBody>
      </p:sp>
      <p:sp>
        <p:nvSpPr>
          <p:cNvPr name="Freeform 16" id="16"/>
          <p:cNvSpPr/>
          <p:nvPr/>
        </p:nvSpPr>
        <p:spPr>
          <a:xfrm flipH="true" flipV="false" rot="0">
            <a:off x="10633996" y="3441826"/>
            <a:ext cx="5910694" cy="4575292"/>
          </a:xfrm>
          <a:custGeom>
            <a:avLst/>
            <a:gdLst/>
            <a:ahLst/>
            <a:cxnLst/>
            <a:rect r="r" b="b" t="t" l="l"/>
            <a:pathLst>
              <a:path h="4575292" w="5910694">
                <a:moveTo>
                  <a:pt x="5910694" y="0"/>
                </a:moveTo>
                <a:lnTo>
                  <a:pt x="0" y="0"/>
                </a:lnTo>
                <a:lnTo>
                  <a:pt x="0" y="4575292"/>
                </a:lnTo>
                <a:lnTo>
                  <a:pt x="5910694" y="4575292"/>
                </a:lnTo>
                <a:lnTo>
                  <a:pt x="59106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109337" y="4776409"/>
            <a:ext cx="5219700" cy="126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Zeptejte se v poradnách, sociálních pracovníků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13464" y="8779118"/>
            <a:ext cx="7389994" cy="61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Věnujte čas vhodnému výběru.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898006" y="8779118"/>
            <a:ext cx="7389994" cy="61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Poraďte se s pracovníkem půjčovny.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257860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2913323" y="337612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95300" y="3112006"/>
            <a:ext cx="11620500" cy="248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Jedná se o domácí péči, kterou poskytují kvalifikované zdravotní sestry. 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Domácí zdravotní péče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5300" y="5048250"/>
            <a:ext cx="11620500" cy="248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Ty za klientem přijdou domů a mohou podle potřeb 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ošetřovat proleženiny, , aplikovat inzulín, podávat léky, ošetřovat rány, nacvičovat chůzi s chodítkem či berlemi, 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cévkovat, odebírat vzorky pro vyšetření apod.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5300" y="8571558"/>
            <a:ext cx="17330345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O nároku na poskytování domácí ošetřovatelské péče rozhoduje ošetřující lékař.</a:t>
            </a:r>
          </a:p>
          <a:p>
            <a:pPr algn="l">
              <a:lnSpc>
                <a:spcPts val="495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774105" y="1607564"/>
            <a:ext cx="12739789" cy="972273"/>
            <a:chOff x="0" y="0"/>
            <a:chExt cx="16986386" cy="1296364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6986386" cy="1296364"/>
              <a:chOff x="0" y="0"/>
              <a:chExt cx="3355335" cy="25607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355336" cy="256072"/>
              </a:xfrm>
              <a:custGeom>
                <a:avLst/>
                <a:gdLst/>
                <a:ahLst/>
                <a:cxnLst/>
                <a:rect r="r" b="b" t="t" l="l"/>
                <a:pathLst>
                  <a:path h="256072" w="3355336">
                    <a:moveTo>
                      <a:pt x="0" y="0"/>
                    </a:moveTo>
                    <a:lnTo>
                      <a:pt x="3355336" y="0"/>
                    </a:lnTo>
                    <a:lnTo>
                      <a:pt x="3355336" y="256072"/>
                    </a:lnTo>
                    <a:lnTo>
                      <a:pt x="0" y="256072"/>
                    </a:lnTo>
                    <a:close/>
                  </a:path>
                </a:pathLst>
              </a:custGeom>
              <a:solidFill>
                <a:srgbClr val="B7873A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355335" cy="29417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28833" y="117335"/>
              <a:ext cx="14728720" cy="947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50"/>
                </a:lnSpc>
              </a:pPr>
              <a:r>
                <a:rPr lang="en-US" sz="4100" b="true">
                  <a:solidFill>
                    <a:srgbClr val="F4F1E3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Domácí zdravotní péče (ošetřovatelská péče)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43310" y="3441826"/>
            <a:ext cx="14801380" cy="6490032"/>
            <a:chOff x="0" y="0"/>
            <a:chExt cx="19735174" cy="865337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880925" y="5365219"/>
              <a:ext cx="3973323" cy="3288157"/>
            </a:xfrm>
            <a:custGeom>
              <a:avLst/>
              <a:gdLst/>
              <a:ahLst/>
              <a:cxnLst/>
              <a:rect r="r" b="b" t="t" l="l"/>
              <a:pathLst>
                <a:path h="3288157" w="3973323">
                  <a:moveTo>
                    <a:pt x="0" y="0"/>
                  </a:moveTo>
                  <a:lnTo>
                    <a:pt x="3973323" y="0"/>
                  </a:lnTo>
                  <a:lnTo>
                    <a:pt x="3973323" y="3288157"/>
                  </a:lnTo>
                  <a:lnTo>
                    <a:pt x="0" y="3288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80925" cy="6100390"/>
            </a:xfrm>
            <a:custGeom>
              <a:avLst/>
              <a:gdLst/>
              <a:ahLst/>
              <a:cxnLst/>
              <a:rect r="r" b="b" t="t" l="l"/>
              <a:pathLst>
                <a:path h="6100390" w="7880925">
                  <a:moveTo>
                    <a:pt x="0" y="0"/>
                  </a:moveTo>
                  <a:lnTo>
                    <a:pt x="7880925" y="0"/>
                  </a:lnTo>
                  <a:lnTo>
                    <a:pt x="7880925" y="6100390"/>
                  </a:lnTo>
                  <a:lnTo>
                    <a:pt x="0" y="6100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460663" y="1811194"/>
              <a:ext cx="6959600" cy="1649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00"/>
                </a:lnSpc>
              </a:pPr>
              <a:r>
                <a:rPr lang="en-US" sz="3400" b="true">
                  <a:solidFill>
                    <a:srgbClr val="B7873A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Hledejte ve vyhledavači </a:t>
              </a:r>
            </a:p>
            <a:p>
              <a:pPr algn="ctr">
                <a:lnSpc>
                  <a:spcPts val="5100"/>
                </a:lnSpc>
              </a:pPr>
              <a:r>
                <a:rPr lang="en-US" sz="3400" b="true">
                  <a:solidFill>
                    <a:srgbClr val="B7873A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v místě vašeho bydliště</a:t>
              </a:r>
            </a:p>
          </p:txBody>
        </p:sp>
        <p:sp>
          <p:nvSpPr>
            <p:cNvPr name="Freeform 17" id="17"/>
            <p:cNvSpPr/>
            <p:nvPr/>
          </p:nvSpPr>
          <p:spPr>
            <a:xfrm flipH="true" flipV="false" rot="0">
              <a:off x="11854248" y="0"/>
              <a:ext cx="7880925" cy="6100390"/>
            </a:xfrm>
            <a:custGeom>
              <a:avLst/>
              <a:gdLst/>
              <a:ahLst/>
              <a:cxnLst/>
              <a:rect r="r" b="b" t="t" l="l"/>
              <a:pathLst>
                <a:path h="6100390" w="7880925">
                  <a:moveTo>
                    <a:pt x="7880926" y="0"/>
                  </a:moveTo>
                  <a:lnTo>
                    <a:pt x="0" y="0"/>
                  </a:lnTo>
                  <a:lnTo>
                    <a:pt x="0" y="6100390"/>
                  </a:lnTo>
                  <a:lnTo>
                    <a:pt x="7880926" y="6100390"/>
                  </a:lnTo>
                  <a:lnTo>
                    <a:pt x="788092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0979493" y="4776409"/>
            <a:ext cx="5219700" cy="126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4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Zeptejte se v poradnách, sociálních pracovníků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4946" y="1284459"/>
            <a:ext cx="10177620" cy="971550"/>
            <a:chOff x="0" y="0"/>
            <a:chExt cx="2680525" cy="2558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913323" y="275891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84946" y="2694159"/>
            <a:ext cx="1017762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PEČOVATELSKÁ SLUŽBA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82706" y="1343524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Terénní sociální služby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4946" y="3595203"/>
            <a:ext cx="11620500" cy="122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Služba se poskytuje v předem vymezeném čase, pečovatelky se mohou střídat.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84946" y="5260152"/>
            <a:ext cx="1017762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OSOBNÍ ASISTENCE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84946" y="6130118"/>
            <a:ext cx="11882075" cy="248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Služba není časově omezená a bývá zvykem, že na jednoho uživatele připadá jeden osobní asistent, který může trávit se seniorem celý den.</a:t>
            </a:r>
          </a:p>
          <a:p>
            <a:pPr algn="l">
              <a:lnSpc>
                <a:spcPts val="4950"/>
              </a:lnSpc>
            </a:pPr>
          </a:p>
        </p:txBody>
      </p:sp>
      <p:grpSp>
        <p:nvGrpSpPr>
          <p:cNvPr name="Group 20" id="20"/>
          <p:cNvGrpSpPr/>
          <p:nvPr/>
        </p:nvGrpSpPr>
        <p:grpSpPr>
          <a:xfrm rot="0">
            <a:off x="384946" y="8614216"/>
            <a:ext cx="2507390" cy="1244159"/>
            <a:chOff x="0" y="0"/>
            <a:chExt cx="3343187" cy="1658878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3343187" cy="1658878"/>
              <a:chOff x="0" y="0"/>
              <a:chExt cx="660383" cy="32768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60383" cy="327680"/>
              </a:xfrm>
              <a:custGeom>
                <a:avLst/>
                <a:gdLst/>
                <a:ahLst/>
                <a:cxnLst/>
                <a:rect r="r" b="b" t="t" l="l"/>
                <a:pathLst>
                  <a:path h="327680" w="660383">
                    <a:moveTo>
                      <a:pt x="0" y="0"/>
                    </a:moveTo>
                    <a:lnTo>
                      <a:pt x="660383" y="0"/>
                    </a:lnTo>
                    <a:lnTo>
                      <a:pt x="660383" y="327680"/>
                    </a:lnTo>
                    <a:lnTo>
                      <a:pt x="0" y="327680"/>
                    </a:ln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660383" cy="3657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663680" y="57928"/>
              <a:ext cx="1921692" cy="1457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6B292B"/>
                  </a:solidFill>
                  <a:latin typeface="Nunito"/>
                  <a:ea typeface="Nunito"/>
                  <a:cs typeface="Nunito"/>
                  <a:sym typeface="Nunito"/>
                </a:rPr>
                <a:t>osobní hygiena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149055" y="8614216"/>
            <a:ext cx="2507390" cy="1244159"/>
            <a:chOff x="0" y="0"/>
            <a:chExt cx="660383" cy="32768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60383" cy="327680"/>
            </a:xfrm>
            <a:custGeom>
              <a:avLst/>
              <a:gdLst/>
              <a:ahLst/>
              <a:cxnLst/>
              <a:rect r="r" b="b" t="t" l="l"/>
              <a:pathLst>
                <a:path h="327680" w="660383">
                  <a:moveTo>
                    <a:pt x="0" y="0"/>
                  </a:moveTo>
                  <a:lnTo>
                    <a:pt x="660383" y="0"/>
                  </a:lnTo>
                  <a:lnTo>
                    <a:pt x="660383" y="327680"/>
                  </a:lnTo>
                  <a:lnTo>
                    <a:pt x="0" y="327680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60383" cy="365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646815" y="8921981"/>
            <a:ext cx="1635211" cy="54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oblékání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5913621" y="8614216"/>
            <a:ext cx="2507390" cy="1244159"/>
            <a:chOff x="0" y="0"/>
            <a:chExt cx="660383" cy="3276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60383" cy="327680"/>
            </a:xfrm>
            <a:custGeom>
              <a:avLst/>
              <a:gdLst/>
              <a:ahLst/>
              <a:cxnLst/>
              <a:rect r="r" b="b" t="t" l="l"/>
              <a:pathLst>
                <a:path h="327680" w="660383">
                  <a:moveTo>
                    <a:pt x="0" y="0"/>
                  </a:moveTo>
                  <a:lnTo>
                    <a:pt x="660383" y="0"/>
                  </a:lnTo>
                  <a:lnTo>
                    <a:pt x="660383" y="327680"/>
                  </a:lnTo>
                  <a:lnTo>
                    <a:pt x="0" y="327680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660383" cy="365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6411381" y="8921981"/>
            <a:ext cx="1635211" cy="54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pohyb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8678186" y="8614216"/>
            <a:ext cx="2507390" cy="1244159"/>
            <a:chOff x="0" y="0"/>
            <a:chExt cx="660383" cy="32768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60383" cy="327680"/>
            </a:xfrm>
            <a:custGeom>
              <a:avLst/>
              <a:gdLst/>
              <a:ahLst/>
              <a:cxnLst/>
              <a:rect r="r" b="b" t="t" l="l"/>
              <a:pathLst>
                <a:path h="327680" w="660383">
                  <a:moveTo>
                    <a:pt x="0" y="0"/>
                  </a:moveTo>
                  <a:lnTo>
                    <a:pt x="660383" y="0"/>
                  </a:lnTo>
                  <a:lnTo>
                    <a:pt x="660383" y="327680"/>
                  </a:lnTo>
                  <a:lnTo>
                    <a:pt x="0" y="327680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660383" cy="365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9114276" y="8636231"/>
            <a:ext cx="1635211" cy="111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podávání stravy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442751" y="8614216"/>
            <a:ext cx="2507390" cy="1244159"/>
            <a:chOff x="0" y="0"/>
            <a:chExt cx="660383" cy="32768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60383" cy="327680"/>
            </a:xfrm>
            <a:custGeom>
              <a:avLst/>
              <a:gdLst/>
              <a:ahLst/>
              <a:cxnLst/>
              <a:rect r="r" b="b" t="t" l="l"/>
              <a:pathLst>
                <a:path h="327680" w="660383">
                  <a:moveTo>
                    <a:pt x="0" y="0"/>
                  </a:moveTo>
                  <a:lnTo>
                    <a:pt x="660383" y="0"/>
                  </a:lnTo>
                  <a:lnTo>
                    <a:pt x="660383" y="327680"/>
                  </a:lnTo>
                  <a:lnTo>
                    <a:pt x="0" y="327680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660383" cy="365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1878841" y="8636231"/>
            <a:ext cx="1635211" cy="111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běžný úklid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4207317" y="8614216"/>
            <a:ext cx="2507390" cy="1244159"/>
            <a:chOff x="0" y="0"/>
            <a:chExt cx="660383" cy="32768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60383" cy="327680"/>
            </a:xfrm>
            <a:custGeom>
              <a:avLst/>
              <a:gdLst/>
              <a:ahLst/>
              <a:cxnLst/>
              <a:rect r="r" b="b" t="t" l="l"/>
              <a:pathLst>
                <a:path h="327680" w="660383">
                  <a:moveTo>
                    <a:pt x="0" y="0"/>
                  </a:moveTo>
                  <a:lnTo>
                    <a:pt x="660383" y="0"/>
                  </a:lnTo>
                  <a:lnTo>
                    <a:pt x="660383" y="327680"/>
                  </a:lnTo>
                  <a:lnTo>
                    <a:pt x="0" y="327680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660383" cy="365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4505464" y="8636231"/>
            <a:ext cx="1911095" cy="111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dohled při braní léků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236867" y="4714767"/>
            <a:ext cx="7814266" cy="4271851"/>
            <a:chOff x="0" y="0"/>
            <a:chExt cx="10419022" cy="569580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3224056" y="2810343"/>
              <a:ext cx="1883417" cy="2885458"/>
            </a:xfrm>
            <a:custGeom>
              <a:avLst/>
              <a:gdLst/>
              <a:ahLst/>
              <a:cxnLst/>
              <a:rect r="r" b="b" t="t" l="l"/>
              <a:pathLst>
                <a:path h="2885458" w="1883417">
                  <a:moveTo>
                    <a:pt x="0" y="0"/>
                  </a:moveTo>
                  <a:lnTo>
                    <a:pt x="1883418" y="0"/>
                  </a:lnTo>
                  <a:lnTo>
                    <a:pt x="1883418" y="2885458"/>
                  </a:lnTo>
                  <a:lnTo>
                    <a:pt x="0" y="2885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557852" y="2810343"/>
              <a:ext cx="1825708" cy="2885458"/>
            </a:xfrm>
            <a:custGeom>
              <a:avLst/>
              <a:gdLst/>
              <a:ahLst/>
              <a:cxnLst/>
              <a:rect r="r" b="b" t="t" l="l"/>
              <a:pathLst>
                <a:path h="2885458" w="1825708">
                  <a:moveTo>
                    <a:pt x="0" y="0"/>
                  </a:moveTo>
                  <a:lnTo>
                    <a:pt x="1825708" y="0"/>
                  </a:lnTo>
                  <a:lnTo>
                    <a:pt x="1825708" y="2885458"/>
                  </a:lnTo>
                  <a:lnTo>
                    <a:pt x="0" y="2885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109196" y="0"/>
              <a:ext cx="3309825" cy="2810343"/>
            </a:xfrm>
            <a:custGeom>
              <a:avLst/>
              <a:gdLst/>
              <a:ahLst/>
              <a:cxnLst/>
              <a:rect r="r" b="b" t="t" l="l"/>
              <a:pathLst>
                <a:path h="2810343" w="3309825">
                  <a:moveTo>
                    <a:pt x="0" y="0"/>
                  </a:moveTo>
                  <a:lnTo>
                    <a:pt x="3309826" y="0"/>
                  </a:lnTo>
                  <a:lnTo>
                    <a:pt x="3309826" y="2810343"/>
                  </a:lnTo>
                  <a:lnTo>
                    <a:pt x="0" y="2810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true" flipV="false" rot="0">
              <a:off x="0" y="258319"/>
              <a:ext cx="3224056" cy="2737517"/>
            </a:xfrm>
            <a:custGeom>
              <a:avLst/>
              <a:gdLst/>
              <a:ahLst/>
              <a:cxnLst/>
              <a:rect r="r" b="b" t="t" l="l"/>
              <a:pathLst>
                <a:path h="2737517" w="3224056">
                  <a:moveTo>
                    <a:pt x="3224056" y="0"/>
                  </a:moveTo>
                  <a:lnTo>
                    <a:pt x="0" y="0"/>
                  </a:lnTo>
                  <a:lnTo>
                    <a:pt x="0" y="2737517"/>
                  </a:lnTo>
                  <a:lnTo>
                    <a:pt x="3224056" y="2737517"/>
                  </a:lnTo>
                  <a:lnTo>
                    <a:pt x="3224056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05867" y="876300"/>
              <a:ext cx="1412322" cy="849159"/>
            </a:xfrm>
            <a:custGeom>
              <a:avLst/>
              <a:gdLst/>
              <a:ahLst/>
              <a:cxnLst/>
              <a:rect r="r" b="b" t="t" l="l"/>
              <a:pathLst>
                <a:path h="849159" w="1412322">
                  <a:moveTo>
                    <a:pt x="0" y="0"/>
                  </a:moveTo>
                  <a:lnTo>
                    <a:pt x="1412322" y="0"/>
                  </a:lnTo>
                  <a:lnTo>
                    <a:pt x="1412322" y="849159"/>
                  </a:lnTo>
                  <a:lnTo>
                    <a:pt x="0" y="849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8057948" y="777919"/>
              <a:ext cx="1412322" cy="849159"/>
            </a:xfrm>
            <a:custGeom>
              <a:avLst/>
              <a:gdLst/>
              <a:ahLst/>
              <a:cxnLst/>
              <a:rect r="r" b="b" t="t" l="l"/>
              <a:pathLst>
                <a:path h="849159" w="1412322">
                  <a:moveTo>
                    <a:pt x="0" y="0"/>
                  </a:moveTo>
                  <a:lnTo>
                    <a:pt x="1412322" y="0"/>
                  </a:lnTo>
                  <a:lnTo>
                    <a:pt x="1412322" y="849159"/>
                  </a:lnTo>
                  <a:lnTo>
                    <a:pt x="0" y="849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730965" y="1558203"/>
            <a:ext cx="16826070" cy="230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4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Často stojíme před situací, se kterou si nevíme </a:t>
            </a:r>
          </a:p>
          <a:p>
            <a:pPr algn="ctr">
              <a:lnSpc>
                <a:spcPts val="6150"/>
              </a:lnSpc>
            </a:pPr>
            <a:r>
              <a:rPr lang="en-US" sz="4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(a ani nemůžeme) </a:t>
            </a:r>
          </a:p>
          <a:p>
            <a:pPr algn="ctr">
              <a:lnSpc>
                <a:spcPts val="6150"/>
              </a:lnSpc>
            </a:pPr>
            <a:r>
              <a:rPr lang="en-US" sz="4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vědět rady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5300" y="1171711"/>
            <a:ext cx="12739789" cy="972273"/>
            <a:chOff x="0" y="0"/>
            <a:chExt cx="3355335" cy="2560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55336" cy="256072"/>
            </a:xfrm>
            <a:custGeom>
              <a:avLst/>
              <a:gdLst/>
              <a:ahLst/>
              <a:cxnLst/>
              <a:rect r="r" b="b" t="t" l="l"/>
              <a:pathLst>
                <a:path h="256072" w="3355336">
                  <a:moveTo>
                    <a:pt x="0" y="0"/>
                  </a:moveTo>
                  <a:lnTo>
                    <a:pt x="3355336" y="0"/>
                  </a:lnTo>
                  <a:lnTo>
                    <a:pt x="3355336" y="256072"/>
                  </a:lnTo>
                  <a:lnTo>
                    <a:pt x="0" y="256072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355335" cy="2941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495300" y="2607079"/>
            <a:ext cx="17580331" cy="6504722"/>
          </a:xfrm>
          <a:custGeom>
            <a:avLst/>
            <a:gdLst/>
            <a:ahLst/>
            <a:cxnLst/>
            <a:rect r="r" b="b" t="t" l="l"/>
            <a:pathLst>
              <a:path h="6504722" w="17580331">
                <a:moveTo>
                  <a:pt x="0" y="0"/>
                </a:moveTo>
                <a:lnTo>
                  <a:pt x="17580331" y="0"/>
                </a:lnTo>
                <a:lnTo>
                  <a:pt x="17580331" y="6504722"/>
                </a:lnTo>
                <a:lnTo>
                  <a:pt x="0" y="6504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B7873A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800077" y="2735727"/>
            <a:ext cx="3055806" cy="3123713"/>
          </a:xfrm>
          <a:custGeom>
            <a:avLst/>
            <a:gdLst/>
            <a:ahLst/>
            <a:cxnLst/>
            <a:rect r="r" b="b" t="t" l="l"/>
            <a:pathLst>
              <a:path h="3123713" w="3055806">
                <a:moveTo>
                  <a:pt x="0" y="0"/>
                </a:moveTo>
                <a:lnTo>
                  <a:pt x="3055806" y="0"/>
                </a:lnTo>
                <a:lnTo>
                  <a:pt x="3055806" y="3123713"/>
                </a:lnTo>
                <a:lnTo>
                  <a:pt x="0" y="3123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93060" y="1240301"/>
            <a:ext cx="1104654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Registr poskytovatelů sociálních služeb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5300" y="9378501"/>
            <a:ext cx="14009504" cy="59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www.mpsv.cz/registr-poskytovatelu-sluzeb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5300" y="1171711"/>
            <a:ext cx="8144485" cy="3052252"/>
            <a:chOff x="0" y="0"/>
            <a:chExt cx="2145050" cy="8038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45050" cy="803885"/>
            </a:xfrm>
            <a:custGeom>
              <a:avLst/>
              <a:gdLst/>
              <a:ahLst/>
              <a:cxnLst/>
              <a:rect r="r" b="b" t="t" l="l"/>
              <a:pathLst>
                <a:path h="803885" w="2145050">
                  <a:moveTo>
                    <a:pt x="0" y="0"/>
                  </a:moveTo>
                  <a:lnTo>
                    <a:pt x="2145050" y="0"/>
                  </a:lnTo>
                  <a:lnTo>
                    <a:pt x="2145050" y="803885"/>
                  </a:lnTo>
                  <a:lnTo>
                    <a:pt x="0" y="80388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45050" cy="841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8966637" y="1345076"/>
            <a:ext cx="8828802" cy="8727062"/>
          </a:xfrm>
          <a:custGeom>
            <a:avLst/>
            <a:gdLst/>
            <a:ahLst/>
            <a:cxnLst/>
            <a:rect r="r" b="b" t="t" l="l"/>
            <a:pathLst>
              <a:path h="8727062" w="8828802">
                <a:moveTo>
                  <a:pt x="0" y="0"/>
                </a:moveTo>
                <a:lnTo>
                  <a:pt x="8828802" y="0"/>
                </a:lnTo>
                <a:lnTo>
                  <a:pt x="8828802" y="8727062"/>
                </a:lnTo>
                <a:lnTo>
                  <a:pt x="0" y="872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B7873A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495300" y="4884572"/>
            <a:ext cx="2512948" cy="2542396"/>
          </a:xfrm>
          <a:custGeom>
            <a:avLst/>
            <a:gdLst/>
            <a:ahLst/>
            <a:cxnLst/>
            <a:rect r="r" b="b" t="t" l="l"/>
            <a:pathLst>
              <a:path h="2542396" w="2512948">
                <a:moveTo>
                  <a:pt x="0" y="0"/>
                </a:moveTo>
                <a:lnTo>
                  <a:pt x="2512948" y="0"/>
                </a:lnTo>
                <a:lnTo>
                  <a:pt x="2512948" y="2542396"/>
                </a:lnTo>
                <a:lnTo>
                  <a:pt x="0" y="2542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44180" y="1240301"/>
            <a:ext cx="7646725" cy="2710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Mapa péče </a:t>
            </a:r>
          </a:p>
          <a:p>
            <a:pPr algn="l">
              <a:lnSpc>
                <a:spcPts val="5400"/>
              </a:lnSpc>
            </a:pPr>
          </a:p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(Informační a datový portál </a:t>
            </a:r>
          </a:p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o sociálních a zdravotních službách)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5300" y="7969893"/>
            <a:ext cx="14009504" cy="72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0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www.mapapece.cz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95300" y="4035290"/>
            <a:ext cx="11348474" cy="3112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Na rozdíl od terénní pečovatelské služby je předpoklad, že pracovník odlehčovací služby tráví více času při poskytování péče jednomu klientovi (ne však v tak vysokém rozsahu jako u osobní asistence)</a:t>
            </a:r>
          </a:p>
          <a:p>
            <a:pPr algn="l">
              <a:lnSpc>
                <a:spcPts val="4950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913323" y="275891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95300" y="3273931"/>
            <a:ext cx="1017762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TERÉNNÍ ODLEHČOVACÍ SLUŽBA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Odlehčovací služby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5300" y="7017847"/>
            <a:ext cx="1017762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POBYTOVÁ ODLEHČOVACÍ SLUŽBA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5300" y="7928416"/>
            <a:ext cx="15966477" cy="185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Jedná se o pobytovou službu s komplexní péčí, která je ale časově omezena 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(většinou od 1 týdne do max. 3 měsíce). </a:t>
            </a:r>
          </a:p>
          <a:p>
            <a:pPr algn="l">
              <a:lnSpc>
                <a:spcPts val="4950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66309" y="1393528"/>
            <a:ext cx="10522901" cy="951285"/>
            <a:chOff x="0" y="0"/>
            <a:chExt cx="2771464" cy="2505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71464" cy="250544"/>
            </a:xfrm>
            <a:custGeom>
              <a:avLst/>
              <a:gdLst/>
              <a:ahLst/>
              <a:cxnLst/>
              <a:rect r="r" b="b" t="t" l="l"/>
              <a:pathLst>
                <a:path h="250544" w="2771464">
                  <a:moveTo>
                    <a:pt x="0" y="0"/>
                  </a:moveTo>
                  <a:lnTo>
                    <a:pt x="2771464" y="0"/>
                  </a:lnTo>
                  <a:lnTo>
                    <a:pt x="2771464" y="250544"/>
                  </a:lnTo>
                  <a:lnTo>
                    <a:pt x="0" y="250544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771464" cy="288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66309" y="2673194"/>
            <a:ext cx="10954582" cy="111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Cílem služby je umožnit klientům, aby prožili den plnohodnotně a byly v prostředí, které je uzpůsobené jejich potřebám.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913323" y="275891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64069" y="1452593"/>
            <a:ext cx="10025141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Denní stacionář/centrum denních služeb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66309" y="7852216"/>
            <a:ext cx="15179037" cy="168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Nabízí dle škálu volnočasových aktivit – velmi často každý den jiných – a člověk, který má o tuto službu zájem, si může z této nabídky vybírat. Docházka je tedy volnější, může být méně pravidelná a člověk může přicházet a odcházet dle svých potřeb.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66309" y="7128338"/>
            <a:ext cx="11454422" cy="54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Centrum denních služeb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66309" y="4687943"/>
            <a:ext cx="11454422" cy="54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Denní stacionář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66309" y="5403001"/>
            <a:ext cx="10954582" cy="1114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Rozdíl spočívá zejména v intenzitě pomoci, respektive v míře závislosti uživatelů služby.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95300" y="3496313"/>
            <a:ext cx="10177620" cy="971550"/>
            <a:chOff x="0" y="0"/>
            <a:chExt cx="2680525" cy="25588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2913323" y="275891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Domov pro seniory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5300" y="5038725"/>
            <a:ext cx="10594377" cy="4082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Je určen pro seniory, kteří mají sníženou soběstačnost zejména z důvodu onemocnění syndromem demence, Alzheimerovou chorobou, popř. jiné stabilizované duševní poruchy, či závislosti na návykových látkách. </a:t>
            </a:r>
          </a:p>
          <a:p>
            <a:pPr algn="l">
              <a:lnSpc>
                <a:spcPts val="540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993060" y="3555378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Domov se zvláštním režimem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2913323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Hospicová péče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5300" y="2778631"/>
            <a:ext cx="11277600" cy="3396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Pomáhá nevyléčitelně nemocným lidem (zejména onkologickým pacientům) prožít důstojným způsobem a v rodinném kruhu poslední období života v řádech týdnů, či měsíců. A zmírňuje diskomfort spojený  </a:t>
            </a:r>
          </a:p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s nemocí.  Využívá se zde tzv. </a:t>
            </a: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paliativní péče.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5300" y="7327750"/>
            <a:ext cx="10594377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POBYTOVÝ HOSPIC (LŮŽKOVÝ)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5300" y="8604906"/>
            <a:ext cx="10594377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DOMÁCÍ HOSPIC (TERÉNNÍ)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089677" y="8604906"/>
            <a:ext cx="10594377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Cesta domů (www.cestadomu.cz)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95300" y="2778631"/>
            <a:ext cx="11277600" cy="133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Je určena pro seniory, kteří žijí sami a existuje u nich obava z </a:t>
            </a: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ohrožení zdraví nebo života.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913323" y="275891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Tísňová péče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5300" y="5038725"/>
            <a:ext cx="11620500" cy="2024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Pokud se senior ocitne v krizové situaci, jako je například pád, nevolnost, náhlé zhoršení zdravotního stavu apod., může se ihned spojit s </a:t>
            </a: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nonstop dispečinkem</a:t>
            </a: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5300" y="7871266"/>
            <a:ext cx="17792700" cy="133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Pracovníci dispečinku okamžitě vyhodnotí situaci a zajistí potřebnou pomoc. Mohou kontaktovat rodinu, blízké osoby, obvodního lékaře, záchrannou službu, hasiče, policii.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730313" y="1395885"/>
            <a:ext cx="6386237" cy="8072779"/>
          </a:xfrm>
          <a:custGeom>
            <a:avLst/>
            <a:gdLst/>
            <a:ahLst/>
            <a:cxnLst/>
            <a:rect r="r" b="b" t="t" l="l"/>
            <a:pathLst>
              <a:path h="8072779" w="6386237">
                <a:moveTo>
                  <a:pt x="0" y="0"/>
                </a:moveTo>
                <a:lnTo>
                  <a:pt x="6386237" y="0"/>
                </a:lnTo>
                <a:lnTo>
                  <a:pt x="6386237" y="8072780"/>
                </a:lnTo>
                <a:lnTo>
                  <a:pt x="0" y="8072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95300" y="2778631"/>
            <a:ext cx="11277600" cy="2024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Poslouží ve chvíli, kdy budete potřebovat rychlou pomoc ze strany zdravotníků, ale také policistů, hasičů či strážníků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Seniorská obálka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5300" y="5327500"/>
            <a:ext cx="11620500" cy="133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V kartě totiž pracovníci IZS (integrovaného záchranného systému) získají všechny důležité informace.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5300" y="7362019"/>
            <a:ext cx="1034907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Umístěte na viditelné místo (dveře, lednice…).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5300" y="8710738"/>
            <a:ext cx="1034907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Existuje i seniorská obálka mini.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900739" y="1739290"/>
            <a:ext cx="5962211" cy="5962211"/>
          </a:xfrm>
          <a:custGeom>
            <a:avLst/>
            <a:gdLst/>
            <a:ahLst/>
            <a:cxnLst/>
            <a:rect r="r" b="b" t="t" l="l"/>
            <a:pathLst>
              <a:path h="5962211" w="5962211">
                <a:moveTo>
                  <a:pt x="0" y="0"/>
                </a:moveTo>
                <a:lnTo>
                  <a:pt x="5962211" y="0"/>
                </a:lnTo>
                <a:lnTo>
                  <a:pt x="5962211" y="5962211"/>
                </a:lnTo>
                <a:lnTo>
                  <a:pt x="0" y="596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Dříve vyslovené přání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5300" y="2885703"/>
            <a:ext cx="11065939" cy="185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možnost sepsat svá přání a </a:t>
            </a: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představy o tom, jak chceme nebo naopak nechceme být léčení v době, kdy již sami nebudeme schopni taková rozhodnutí dělat.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789603" y="9436621"/>
            <a:ext cx="11620500" cy="59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cestadomu.cz   umirani.cz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5300" y="5217402"/>
            <a:ext cx="11405439" cy="248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Dříve vyslovené přání musí mít </a:t>
            </a: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písemnou formu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 a musí být opatřeno úředně ověřeným podpisem pacienta. 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Součástí dříve vysloveného přání musí být</a:t>
            </a: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 písemné poučení </a:t>
            </a: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o důsledcích jeho rozhodnutí.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5300" y="8006301"/>
            <a:ext cx="17792700" cy="185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Poučení musí být provedeno buď lékařem v oboru všeobecné praktické lékařství, u něhož je pacient registrován, nebo jiným ošetřujícím lékařem v oboru zdravotní péče, s níž dříve vyslovené přání souvisí.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958211" y="2758919"/>
            <a:ext cx="4025023" cy="4114800"/>
          </a:xfrm>
          <a:custGeom>
            <a:avLst/>
            <a:gdLst/>
            <a:ahLst/>
            <a:cxnLst/>
            <a:rect r="r" b="b" t="t" l="l"/>
            <a:pathLst>
              <a:path h="4114800" w="4025023">
                <a:moveTo>
                  <a:pt x="0" y="0"/>
                </a:moveTo>
                <a:lnTo>
                  <a:pt x="4025023" y="0"/>
                </a:lnTo>
                <a:lnTo>
                  <a:pt x="4025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Krizové linky pro seniory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5300" y="3128031"/>
            <a:ext cx="10349070" cy="185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Elpida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800 200 007; </a:t>
            </a:r>
            <a:r>
              <a:rPr lang="en-US" sz="3300" u="sng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  <a:hlinkClick r:id="rId4" tooltip="mailto:linkasenioru@elpida.cz"/>
              </a:rPr>
              <a:t>linkasenioru@elpida.cz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8:00 do 20:00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5300" y="5655772"/>
            <a:ext cx="10349070" cy="185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Život90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800 157 157; </a:t>
            </a:r>
            <a:r>
              <a:rPr lang="en-US" sz="3300" u="sng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  <a:hlinkClick r:id="rId5" tooltip="mailto:seniortelefon@zivot90.cz"/>
              </a:rPr>
              <a:t>seniortelefon@zivot90.cz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Nepřetržitě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5300" y="8044621"/>
            <a:ext cx="10349070" cy="185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SueRyder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777 718 465</a:t>
            </a:r>
          </a:p>
          <a:p>
            <a:pPr algn="l">
              <a:lnSpc>
                <a:spcPts val="4950"/>
              </a:lnSpc>
            </a:pPr>
            <a:r>
              <a:rPr lang="en-US" sz="33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Pondělí 13.00–16.00 hod, středa 9.00–12.00 hod.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42166" y="789151"/>
            <a:ext cx="2600325" cy="260032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2166" y="3951655"/>
            <a:ext cx="2600325" cy="260032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42166" y="7113955"/>
            <a:ext cx="2600325" cy="260032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7691775"/>
            <a:ext cx="1447800" cy="1447800"/>
          </a:xfrm>
          <a:custGeom>
            <a:avLst/>
            <a:gdLst/>
            <a:ahLst/>
            <a:cxnLst/>
            <a:rect r="r" b="b" t="t" l="l"/>
            <a:pathLst>
              <a:path h="1447800" w="1447800">
                <a:moveTo>
                  <a:pt x="0" y="0"/>
                </a:moveTo>
                <a:lnTo>
                  <a:pt x="1447800" y="0"/>
                </a:lnTo>
                <a:lnTo>
                  <a:pt x="14478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96483" y="1233197"/>
            <a:ext cx="1712235" cy="1712235"/>
          </a:xfrm>
          <a:custGeom>
            <a:avLst/>
            <a:gdLst/>
            <a:ahLst/>
            <a:cxnLst/>
            <a:rect r="r" b="b" t="t" l="l"/>
            <a:pathLst>
              <a:path h="1712235" w="1712235">
                <a:moveTo>
                  <a:pt x="0" y="0"/>
                </a:moveTo>
                <a:lnTo>
                  <a:pt x="1712234" y="0"/>
                </a:lnTo>
                <a:lnTo>
                  <a:pt x="1712234" y="1712234"/>
                </a:lnTo>
                <a:lnTo>
                  <a:pt x="0" y="1712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22157" y="4556826"/>
            <a:ext cx="1786560" cy="1389982"/>
          </a:xfrm>
          <a:custGeom>
            <a:avLst/>
            <a:gdLst/>
            <a:ahLst/>
            <a:cxnLst/>
            <a:rect r="r" b="b" t="t" l="l"/>
            <a:pathLst>
              <a:path h="1389982" w="1786560">
                <a:moveTo>
                  <a:pt x="0" y="0"/>
                </a:moveTo>
                <a:lnTo>
                  <a:pt x="1786560" y="0"/>
                </a:lnTo>
                <a:lnTo>
                  <a:pt x="1786560" y="1389982"/>
                </a:lnTo>
                <a:lnTo>
                  <a:pt x="0" y="1389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621830" y="1656889"/>
            <a:ext cx="981891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povědomí o službách a organizacích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21830" y="4875269"/>
            <a:ext cx="12186108" cy="61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potřeba mluvit o svých potřebách s rodinou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21830" y="7981692"/>
            <a:ext cx="1682607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určit priority a nastavit hranice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15800" y="1961396"/>
            <a:ext cx="5709845" cy="57098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913323" y="275891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95300" y="2931031"/>
            <a:ext cx="10349070" cy="5396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1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adresář služeb Jihomoravského kraje</a:t>
            </a:r>
          </a:p>
          <a:p>
            <a:pPr algn="l">
              <a:lnSpc>
                <a:spcPts val="7201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informační materiály</a:t>
            </a:r>
          </a:p>
          <a:p>
            <a:pPr algn="l">
              <a:lnSpc>
                <a:spcPts val="7201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e-book</a:t>
            </a:r>
          </a:p>
          <a:p>
            <a:pPr algn="l">
              <a:lnSpc>
                <a:spcPts val="7201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podcast</a:t>
            </a:r>
          </a:p>
          <a:p>
            <a:pPr algn="l">
              <a:lnSpc>
                <a:spcPts val="7201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články</a:t>
            </a:r>
          </a:p>
          <a:p>
            <a:pPr algn="l">
              <a:lnSpc>
                <a:spcPts val="7201"/>
              </a:lnSpc>
            </a:pPr>
            <a:r>
              <a:rPr lang="en-US" sz="3600">
                <a:solidFill>
                  <a:srgbClr val="6B292B"/>
                </a:solidFill>
                <a:latin typeface="Nunito"/>
                <a:ea typeface="Nunito"/>
                <a:cs typeface="Nunito"/>
                <a:sym typeface="Nunito"/>
              </a:rPr>
              <a:t>co dělat když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3060" y="1666121"/>
            <a:ext cx="879864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www.sendvicovagenerace.cz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78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26616"/>
            <a:ext cx="18288000" cy="365872"/>
            <a:chOff x="0" y="0"/>
            <a:chExt cx="4816593" cy="963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96361"/>
            </a:xfrm>
            <a:custGeom>
              <a:avLst/>
              <a:gdLst/>
              <a:ahLst/>
              <a:cxnLst/>
              <a:rect r="r" b="b" t="t" l="l"/>
              <a:pathLst>
                <a:path h="963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6361"/>
                  </a:lnTo>
                  <a:lnTo>
                    <a:pt x="0" y="96361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34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635257" y="859534"/>
            <a:ext cx="9146077" cy="914607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651648" y="2929821"/>
            <a:ext cx="7056145" cy="5005504"/>
          </a:xfrm>
          <a:custGeom>
            <a:avLst/>
            <a:gdLst/>
            <a:ahLst/>
            <a:cxnLst/>
            <a:rect r="r" b="b" t="t" l="l"/>
            <a:pathLst>
              <a:path h="5005504" w="7056145">
                <a:moveTo>
                  <a:pt x="0" y="0"/>
                </a:moveTo>
                <a:lnTo>
                  <a:pt x="7056145" y="0"/>
                </a:lnTo>
                <a:lnTo>
                  <a:pt x="7056145" y="5005504"/>
                </a:lnTo>
                <a:lnTo>
                  <a:pt x="0" y="500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21922" y="5038725"/>
            <a:ext cx="5087052" cy="880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2"/>
              </a:lnSpc>
            </a:pPr>
            <a:r>
              <a:rPr lang="en-US" sz="5094">
                <a:solidFill>
                  <a:srgbClr val="6B292B"/>
                </a:solidFill>
                <a:latin typeface="Caveat"/>
                <a:ea typeface="Caveat"/>
                <a:cs typeface="Caveat"/>
                <a:sym typeface="Caveat"/>
              </a:rPr>
              <a:t>Děkuji za pozornost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1994473"/>
            <a:ext cx="9530895" cy="1775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Pečujte dobře nejen o druhé, ale také o sebe.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179652" y="7290576"/>
            <a:ext cx="5129322" cy="1106129"/>
            <a:chOff x="0" y="0"/>
            <a:chExt cx="6839096" cy="1474839"/>
          </a:xfrm>
        </p:grpSpPr>
        <p:sp>
          <p:nvSpPr>
            <p:cNvPr name="Freeform 12" id="12"/>
            <p:cNvSpPr/>
            <p:nvPr/>
          </p:nvSpPr>
          <p:spPr>
            <a:xfrm flipH="false" flipV="false" rot="-5400000">
              <a:off x="-83442" y="170079"/>
              <a:ext cx="1330229" cy="1163345"/>
            </a:xfrm>
            <a:custGeom>
              <a:avLst/>
              <a:gdLst/>
              <a:ahLst/>
              <a:cxnLst/>
              <a:rect r="r" b="b" t="t" l="l"/>
              <a:pathLst>
                <a:path h="1163345" w="1330229">
                  <a:moveTo>
                    <a:pt x="0" y="0"/>
                  </a:moveTo>
                  <a:lnTo>
                    <a:pt x="1330229" y="0"/>
                  </a:lnTo>
                  <a:lnTo>
                    <a:pt x="1330229" y="1163345"/>
                  </a:lnTo>
                  <a:lnTo>
                    <a:pt x="0" y="1163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455825" y="-76200"/>
              <a:ext cx="5383271" cy="8279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sz="3726">
                  <a:solidFill>
                    <a:srgbClr val="6B292B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Když rodiče stárnou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455825" y="835350"/>
              <a:ext cx="3285809" cy="639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24"/>
                </a:lnSpc>
              </a:pPr>
              <a:r>
                <a:rPr lang="en-US" sz="2874">
                  <a:solidFill>
                    <a:srgbClr val="6B292B"/>
                  </a:solidFill>
                  <a:latin typeface="Caveat"/>
                  <a:ea typeface="Caveat"/>
                  <a:cs typeface="Caveat"/>
                  <a:sym typeface="Caveat"/>
                </a:rPr>
                <a:t>Lenka Špaková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42166" y="789151"/>
            <a:ext cx="2600325" cy="260032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2166" y="3951655"/>
            <a:ext cx="2600325" cy="260032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42166" y="7113955"/>
            <a:ext cx="2600325" cy="260032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1488324"/>
            <a:ext cx="1403339" cy="1326793"/>
          </a:xfrm>
          <a:custGeom>
            <a:avLst/>
            <a:gdLst/>
            <a:ahLst/>
            <a:cxnLst/>
            <a:rect r="r" b="b" t="t" l="l"/>
            <a:pathLst>
              <a:path h="1326793" w="1403339">
                <a:moveTo>
                  <a:pt x="0" y="0"/>
                </a:moveTo>
                <a:lnTo>
                  <a:pt x="1403339" y="0"/>
                </a:lnTo>
                <a:lnTo>
                  <a:pt x="1403339" y="1326793"/>
                </a:lnTo>
                <a:lnTo>
                  <a:pt x="0" y="1326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00266" y="7609188"/>
            <a:ext cx="1609859" cy="1609859"/>
          </a:xfrm>
          <a:custGeom>
            <a:avLst/>
            <a:gdLst/>
            <a:ahLst/>
            <a:cxnLst/>
            <a:rect r="r" b="b" t="t" l="l"/>
            <a:pathLst>
              <a:path h="1609859" w="1609859">
                <a:moveTo>
                  <a:pt x="0" y="0"/>
                </a:moveTo>
                <a:lnTo>
                  <a:pt x="1609859" y="0"/>
                </a:lnTo>
                <a:lnTo>
                  <a:pt x="1609859" y="1609859"/>
                </a:lnTo>
                <a:lnTo>
                  <a:pt x="0" y="1609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00266" y="4450384"/>
            <a:ext cx="1609859" cy="1557172"/>
          </a:xfrm>
          <a:custGeom>
            <a:avLst/>
            <a:gdLst/>
            <a:ahLst/>
            <a:cxnLst/>
            <a:rect r="r" b="b" t="t" l="l"/>
            <a:pathLst>
              <a:path h="1557172" w="1609859">
                <a:moveTo>
                  <a:pt x="0" y="0"/>
                </a:moveTo>
                <a:lnTo>
                  <a:pt x="1609859" y="0"/>
                </a:lnTo>
                <a:lnTo>
                  <a:pt x="1609859" y="1557173"/>
                </a:lnTo>
                <a:lnTo>
                  <a:pt x="0" y="1557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621830" y="4819392"/>
            <a:ext cx="1422791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potřeba vykomunikovat, kdo a jak bude pomáhat s péčí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21830" y="1696256"/>
            <a:ext cx="12186108" cy="61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potřeba myslet na sebe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21830" y="7572117"/>
            <a:ext cx="12771365" cy="1339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jak to může vypadat, když se zdravotní stav zhorší a my to nebudeme zvládat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2563" y="731544"/>
            <a:ext cx="1552273" cy="155227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2563" y="2512455"/>
            <a:ext cx="1552273" cy="155227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16424" y="2874055"/>
            <a:ext cx="824551" cy="829074"/>
          </a:xfrm>
          <a:custGeom>
            <a:avLst/>
            <a:gdLst/>
            <a:ahLst/>
            <a:cxnLst/>
            <a:rect r="r" b="b" t="t" l="l"/>
            <a:pathLst>
              <a:path h="829074" w="824551">
                <a:moveTo>
                  <a:pt x="0" y="0"/>
                </a:moveTo>
                <a:lnTo>
                  <a:pt x="824552" y="0"/>
                </a:lnTo>
                <a:lnTo>
                  <a:pt x="824552" y="829074"/>
                </a:lnTo>
                <a:lnTo>
                  <a:pt x="0" y="829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52563" y="4293329"/>
            <a:ext cx="1552273" cy="155227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650108" y="1065010"/>
            <a:ext cx="757184" cy="856895"/>
          </a:xfrm>
          <a:custGeom>
            <a:avLst/>
            <a:gdLst/>
            <a:ahLst/>
            <a:cxnLst/>
            <a:rect r="r" b="b" t="t" l="l"/>
            <a:pathLst>
              <a:path h="856895" w="757184">
                <a:moveTo>
                  <a:pt x="0" y="0"/>
                </a:moveTo>
                <a:lnTo>
                  <a:pt x="757184" y="0"/>
                </a:lnTo>
                <a:lnTo>
                  <a:pt x="757184" y="856895"/>
                </a:lnTo>
                <a:lnTo>
                  <a:pt x="0" y="85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90125" y="4655279"/>
            <a:ext cx="877150" cy="890384"/>
          </a:xfrm>
          <a:custGeom>
            <a:avLst/>
            <a:gdLst/>
            <a:ahLst/>
            <a:cxnLst/>
            <a:rect r="r" b="b" t="t" l="l"/>
            <a:pathLst>
              <a:path h="890384" w="877150">
                <a:moveTo>
                  <a:pt x="0" y="0"/>
                </a:moveTo>
                <a:lnTo>
                  <a:pt x="877150" y="0"/>
                </a:lnTo>
                <a:lnTo>
                  <a:pt x="877150" y="890383"/>
                </a:lnTo>
                <a:lnTo>
                  <a:pt x="0" y="890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52563" y="6074202"/>
            <a:ext cx="1552273" cy="155227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733637" y="6445298"/>
            <a:ext cx="590125" cy="810081"/>
          </a:xfrm>
          <a:custGeom>
            <a:avLst/>
            <a:gdLst/>
            <a:ahLst/>
            <a:cxnLst/>
            <a:rect r="r" b="b" t="t" l="l"/>
            <a:pathLst>
              <a:path h="810081" w="590125">
                <a:moveTo>
                  <a:pt x="0" y="0"/>
                </a:moveTo>
                <a:lnTo>
                  <a:pt x="590126" y="0"/>
                </a:lnTo>
                <a:lnTo>
                  <a:pt x="590126" y="810081"/>
                </a:lnTo>
                <a:lnTo>
                  <a:pt x="0" y="8100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3523" t="-23151" r="-47697" b="-23433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52563" y="7855075"/>
            <a:ext cx="1552273" cy="155227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4847" lIns="44847" bIns="44847" rIns="4484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450604" y="8281464"/>
            <a:ext cx="1156192" cy="699496"/>
          </a:xfrm>
          <a:custGeom>
            <a:avLst/>
            <a:gdLst/>
            <a:ahLst/>
            <a:cxnLst/>
            <a:rect r="r" b="b" t="t" l="l"/>
            <a:pathLst>
              <a:path h="699496" w="1156192">
                <a:moveTo>
                  <a:pt x="0" y="0"/>
                </a:moveTo>
                <a:lnTo>
                  <a:pt x="1156192" y="0"/>
                </a:lnTo>
                <a:lnTo>
                  <a:pt x="1156192" y="699496"/>
                </a:lnTo>
                <a:lnTo>
                  <a:pt x="0" y="6994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2154557" y="1167645"/>
            <a:ext cx="12186108" cy="61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Neexistuje jeden správný návod anebo manuál.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154557" y="2948556"/>
            <a:ext cx="12186108" cy="61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Situace jsou velmi individuální a jedinečné.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54557" y="4729430"/>
            <a:ext cx="12186108" cy="61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Vždy zvažte všechny možnosti, co máte.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154557" y="6510303"/>
            <a:ext cx="12186108" cy="61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Hledejte způsoby, jak si odlehčit.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154557" y="8291176"/>
            <a:ext cx="12186108" cy="613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Nebojte se říct si o pomoc.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00932" y="2558075"/>
            <a:ext cx="11391900" cy="2585425"/>
            <a:chOff x="0" y="0"/>
            <a:chExt cx="3000336" cy="6809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00336" cy="680935"/>
            </a:xfrm>
            <a:custGeom>
              <a:avLst/>
              <a:gdLst/>
              <a:ahLst/>
              <a:cxnLst/>
              <a:rect r="r" b="b" t="t" l="l"/>
              <a:pathLst>
                <a:path h="680935" w="3000336">
                  <a:moveTo>
                    <a:pt x="0" y="0"/>
                  </a:moveTo>
                  <a:lnTo>
                    <a:pt x="3000336" y="0"/>
                  </a:lnTo>
                  <a:lnTo>
                    <a:pt x="3000336" y="680935"/>
                  </a:lnTo>
                  <a:lnTo>
                    <a:pt x="0" y="680935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000336" cy="7190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00932" y="6811514"/>
            <a:ext cx="11391900" cy="2589553"/>
            <a:chOff x="0" y="0"/>
            <a:chExt cx="3000336" cy="6820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00336" cy="682022"/>
            </a:xfrm>
            <a:custGeom>
              <a:avLst/>
              <a:gdLst/>
              <a:ahLst/>
              <a:cxnLst/>
              <a:rect r="r" b="b" t="t" l="l"/>
              <a:pathLst>
                <a:path h="682022" w="3000336">
                  <a:moveTo>
                    <a:pt x="0" y="0"/>
                  </a:moveTo>
                  <a:lnTo>
                    <a:pt x="3000336" y="0"/>
                  </a:lnTo>
                  <a:lnTo>
                    <a:pt x="3000336" y="682022"/>
                  </a:lnTo>
                  <a:lnTo>
                    <a:pt x="0" y="682022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000336" cy="720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213853" y="3037438"/>
            <a:ext cx="6074147" cy="5326965"/>
          </a:xfrm>
          <a:custGeom>
            <a:avLst/>
            <a:gdLst/>
            <a:ahLst/>
            <a:cxnLst/>
            <a:rect r="r" b="b" t="t" l="l"/>
            <a:pathLst>
              <a:path h="5326965" w="6074147">
                <a:moveTo>
                  <a:pt x="0" y="0"/>
                </a:moveTo>
                <a:lnTo>
                  <a:pt x="6074147" y="0"/>
                </a:lnTo>
                <a:lnTo>
                  <a:pt x="6074147" y="5326965"/>
                </a:lnTo>
                <a:lnTo>
                  <a:pt x="0" y="53269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882" t="0" r="-115597" b="-14438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00932" y="1485580"/>
            <a:ext cx="1139190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Podpůrné skupiny (online)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1310" y="2725921"/>
            <a:ext cx="6286745" cy="628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Pabenia (www.pabenia.cz)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61310" y="3463991"/>
            <a:ext cx="7049790" cy="628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Život 90 (www.zivot90.cz)</a:t>
            </a:r>
          </a:p>
        </p:txBody>
      </p:sp>
      <p:sp>
        <p:nvSpPr>
          <p:cNvPr name="TextBox 18" id="18"/>
          <p:cNvSpPr txBox="true"/>
          <p:nvPr/>
        </p:nvSpPr>
        <p:spPr>
          <a:xfrm rot="60000">
            <a:off x="762331" y="4197402"/>
            <a:ext cx="7049411" cy="628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Educante (www.educante.cz)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0932" y="5596145"/>
            <a:ext cx="1139190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Poradny pro pečující telefonické/online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72346" y="6926341"/>
            <a:ext cx="14824083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62225"/>
                </a:solidFill>
                <a:latin typeface="Nunito Bold"/>
                <a:ea typeface="Nunito Bold"/>
                <a:cs typeface="Nunito Bold"/>
                <a:sym typeface="Nunito Bold"/>
              </a:rPr>
              <a:t>Neztratit se ve stáří (www.neztratitsevestari.cz)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2346" y="7727206"/>
            <a:ext cx="14824083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62225"/>
                </a:solidFill>
                <a:latin typeface="Nunito Bold"/>
                <a:ea typeface="Nunito Bold"/>
                <a:cs typeface="Nunito Bold"/>
                <a:sym typeface="Nunito Bold"/>
              </a:rPr>
              <a:t>Opora Diakonie (www.oporadiakonie.cz)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72346" y="8523475"/>
            <a:ext cx="14824083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b="true">
                <a:solidFill>
                  <a:srgbClr val="662225"/>
                </a:solidFill>
                <a:latin typeface="Nunito Bold"/>
                <a:ea typeface="Nunito Bold"/>
                <a:cs typeface="Nunito Bold"/>
                <a:sym typeface="Nunito Bold"/>
              </a:rPr>
              <a:t>Unie pečujících (www.uniepecujicich.cz)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221063" y="6164354"/>
            <a:ext cx="10811002" cy="2740822"/>
            <a:chOff x="0" y="0"/>
            <a:chExt cx="14414669" cy="36544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96871" cy="3562917"/>
            </a:xfrm>
            <a:custGeom>
              <a:avLst/>
              <a:gdLst/>
              <a:ahLst/>
              <a:cxnLst/>
              <a:rect r="r" b="b" t="t" l="l"/>
              <a:pathLst>
                <a:path h="3562917" w="2396871">
                  <a:moveTo>
                    <a:pt x="0" y="0"/>
                  </a:moveTo>
                  <a:lnTo>
                    <a:pt x="2396871" y="0"/>
                  </a:lnTo>
                  <a:lnTo>
                    <a:pt x="2396871" y="3562917"/>
                  </a:lnTo>
                  <a:lnTo>
                    <a:pt x="0" y="3562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180242" y="231213"/>
              <a:ext cx="2234427" cy="3423217"/>
            </a:xfrm>
            <a:custGeom>
              <a:avLst/>
              <a:gdLst/>
              <a:ahLst/>
              <a:cxnLst/>
              <a:rect r="r" b="b" t="t" l="l"/>
              <a:pathLst>
                <a:path h="3423217" w="2234427">
                  <a:moveTo>
                    <a:pt x="0" y="0"/>
                  </a:moveTo>
                  <a:lnTo>
                    <a:pt x="2234427" y="0"/>
                  </a:lnTo>
                  <a:lnTo>
                    <a:pt x="2234427" y="3423217"/>
                  </a:lnTo>
                  <a:lnTo>
                    <a:pt x="0" y="3423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702972" y="1296021"/>
              <a:ext cx="997892" cy="1018257"/>
            </a:xfrm>
            <a:custGeom>
              <a:avLst/>
              <a:gdLst/>
              <a:ahLst/>
              <a:cxnLst/>
              <a:rect r="r" b="b" t="t" l="l"/>
              <a:pathLst>
                <a:path h="1018257" w="997892">
                  <a:moveTo>
                    <a:pt x="0" y="0"/>
                  </a:moveTo>
                  <a:lnTo>
                    <a:pt x="997892" y="0"/>
                  </a:lnTo>
                  <a:lnTo>
                    <a:pt x="997892" y="1018257"/>
                  </a:lnTo>
                  <a:lnTo>
                    <a:pt x="0" y="1018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true" flipV="false" rot="0">
              <a:off x="10877551" y="1296021"/>
              <a:ext cx="997892" cy="1018257"/>
            </a:xfrm>
            <a:custGeom>
              <a:avLst/>
              <a:gdLst/>
              <a:ahLst/>
              <a:cxnLst/>
              <a:rect r="r" b="b" t="t" l="l"/>
              <a:pathLst>
                <a:path h="1018257" w="997892">
                  <a:moveTo>
                    <a:pt x="997891" y="0"/>
                  </a:moveTo>
                  <a:lnTo>
                    <a:pt x="0" y="0"/>
                  </a:lnTo>
                  <a:lnTo>
                    <a:pt x="0" y="1018257"/>
                  </a:lnTo>
                  <a:lnTo>
                    <a:pt x="997891" y="1018257"/>
                  </a:lnTo>
                  <a:lnTo>
                    <a:pt x="997891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true" flipV="false" rot="0">
              <a:off x="4273403" y="1634950"/>
              <a:ext cx="6026297" cy="679328"/>
            </a:xfrm>
            <a:custGeom>
              <a:avLst/>
              <a:gdLst/>
              <a:ahLst/>
              <a:cxnLst/>
              <a:rect r="r" b="b" t="t" l="l"/>
              <a:pathLst>
                <a:path h="679328" w="6026297">
                  <a:moveTo>
                    <a:pt x="6026298" y="0"/>
                  </a:moveTo>
                  <a:lnTo>
                    <a:pt x="0" y="0"/>
                  </a:lnTo>
                  <a:lnTo>
                    <a:pt x="0" y="679328"/>
                  </a:lnTo>
                  <a:lnTo>
                    <a:pt x="6026298" y="679328"/>
                  </a:lnTo>
                  <a:lnTo>
                    <a:pt x="602629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272364" y="1634950"/>
              <a:ext cx="6026297" cy="679328"/>
            </a:xfrm>
            <a:custGeom>
              <a:avLst/>
              <a:gdLst/>
              <a:ahLst/>
              <a:cxnLst/>
              <a:rect r="r" b="b" t="t" l="l"/>
              <a:pathLst>
                <a:path h="679328" w="6026297">
                  <a:moveTo>
                    <a:pt x="0" y="0"/>
                  </a:moveTo>
                  <a:lnTo>
                    <a:pt x="6026297" y="0"/>
                  </a:lnTo>
                  <a:lnTo>
                    <a:pt x="6026297" y="679328"/>
                  </a:lnTo>
                  <a:lnTo>
                    <a:pt x="0" y="679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930614" y="649615"/>
            <a:ext cx="11391900" cy="65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 b="true">
                <a:solidFill>
                  <a:srgbClr val="B7873A"/>
                </a:solidFill>
                <a:latin typeface="Nunito Bold"/>
                <a:ea typeface="Nunito Bold"/>
                <a:cs typeface="Nunito Bold"/>
                <a:sym typeface="Nunito Bold"/>
              </a:rPr>
              <a:t>Psychologická pomoc na telefonu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2048537"/>
            <a:ext cx="16031050" cy="3370290"/>
            <a:chOff x="0" y="0"/>
            <a:chExt cx="21374733" cy="4493720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21374733" cy="4493720"/>
              <a:chOff x="0" y="0"/>
              <a:chExt cx="4280168" cy="89984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280168" cy="899842"/>
              </a:xfrm>
              <a:custGeom>
                <a:avLst/>
                <a:gdLst/>
                <a:ahLst/>
                <a:cxnLst/>
                <a:rect r="r" b="b" t="t" l="l"/>
                <a:pathLst>
                  <a:path h="899842" w="4280168">
                    <a:moveTo>
                      <a:pt x="0" y="0"/>
                    </a:moveTo>
                    <a:lnTo>
                      <a:pt x="4280168" y="0"/>
                    </a:lnTo>
                    <a:lnTo>
                      <a:pt x="4280168" y="899842"/>
                    </a:lnTo>
                    <a:lnTo>
                      <a:pt x="0" y="899842"/>
                    </a:ln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4280168" cy="937942"/>
              </a:xfrm>
              <a:prstGeom prst="rect">
                <a:avLst/>
              </a:prstGeom>
            </p:spPr>
            <p:txBody>
              <a:bodyPr anchor="ctr" rtlCol="false" tIns="50112" lIns="50112" bIns="50112" rIns="50112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356982" y="143935"/>
              <a:ext cx="19497611" cy="796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79"/>
                </a:lnSpc>
              </a:pPr>
              <a:r>
                <a:rPr lang="en-US" sz="3453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Terapeutická linka Sluchátko (212 812 540, www.linkasluchatko.cz)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356982" y="1230880"/>
              <a:ext cx="19497611" cy="796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79"/>
                </a:lnSpc>
              </a:pPr>
              <a:r>
                <a:rPr lang="en-US" sz="3453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Modrá linka (608 902 410, www.modralinka.cz)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56982" y="2320780"/>
              <a:ext cx="20748835" cy="796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79"/>
                </a:lnSpc>
              </a:pPr>
              <a:r>
                <a:rPr lang="en-US" sz="3453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Chytrá péče – linka důvěry pro pečující (800 100 117, www.chytrapece.cz)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56982" y="3403315"/>
              <a:ext cx="20748835" cy="796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79"/>
                </a:lnSpc>
              </a:pPr>
              <a:r>
                <a:rPr lang="en-US" sz="3453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Linka první psychické pomoci (116 123, www.linkapsychickepomoci.cz)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99106" y="3046703"/>
            <a:ext cx="17491910" cy="1424571"/>
            <a:chOff x="0" y="0"/>
            <a:chExt cx="23322547" cy="189942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9996"/>
              <a:ext cx="4419600" cy="1849432"/>
              <a:chOff x="0" y="0"/>
              <a:chExt cx="873007" cy="36532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73007" cy="365320"/>
              </a:xfrm>
              <a:custGeom>
                <a:avLst/>
                <a:gdLst/>
                <a:ahLst/>
                <a:cxnLst/>
                <a:rect r="r" b="b" t="t" l="l"/>
                <a:pathLst>
                  <a:path h="365320" w="873007">
                    <a:moveTo>
                      <a:pt x="0" y="0"/>
                    </a:moveTo>
                    <a:lnTo>
                      <a:pt x="873007" y="0"/>
                    </a:lnTo>
                    <a:lnTo>
                      <a:pt x="873007" y="365320"/>
                    </a:lnTo>
                    <a:lnTo>
                      <a:pt x="0" y="365320"/>
                    </a:ln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873007" cy="403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83117" y="544196"/>
              <a:ext cx="4053367" cy="765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sociální služby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4729747" y="0"/>
              <a:ext cx="4419600" cy="1849432"/>
              <a:chOff x="0" y="0"/>
              <a:chExt cx="873007" cy="36532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73007" cy="365320"/>
              </a:xfrm>
              <a:custGeom>
                <a:avLst/>
                <a:gdLst/>
                <a:ahLst/>
                <a:cxnLst/>
                <a:rect r="r" b="b" t="t" l="l"/>
                <a:pathLst>
                  <a:path h="365320" w="873007">
                    <a:moveTo>
                      <a:pt x="0" y="0"/>
                    </a:moveTo>
                    <a:lnTo>
                      <a:pt x="873007" y="0"/>
                    </a:lnTo>
                    <a:lnTo>
                      <a:pt x="873007" y="365320"/>
                    </a:lnTo>
                    <a:lnTo>
                      <a:pt x="0" y="365320"/>
                    </a:ln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873007" cy="403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912864" y="494200"/>
              <a:ext cx="4053367" cy="765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lékař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9454147" y="0"/>
              <a:ext cx="4419600" cy="1849432"/>
              <a:chOff x="0" y="0"/>
              <a:chExt cx="873007" cy="36532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73007" cy="365320"/>
              </a:xfrm>
              <a:custGeom>
                <a:avLst/>
                <a:gdLst/>
                <a:ahLst/>
                <a:cxnLst/>
                <a:rect r="r" b="b" t="t" l="l"/>
                <a:pathLst>
                  <a:path h="365320" w="873007">
                    <a:moveTo>
                      <a:pt x="0" y="0"/>
                    </a:moveTo>
                    <a:lnTo>
                      <a:pt x="873007" y="0"/>
                    </a:lnTo>
                    <a:lnTo>
                      <a:pt x="873007" y="365320"/>
                    </a:lnTo>
                    <a:lnTo>
                      <a:pt x="0" y="365320"/>
                    </a:ln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873007" cy="403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9644647" y="494200"/>
              <a:ext cx="4053367" cy="765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3300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poradny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0">
              <a:off x="14178547" y="0"/>
              <a:ext cx="4419600" cy="1849432"/>
              <a:chOff x="0" y="0"/>
              <a:chExt cx="873007" cy="36532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73007" cy="365320"/>
              </a:xfrm>
              <a:custGeom>
                <a:avLst/>
                <a:gdLst/>
                <a:ahLst/>
                <a:cxnLst/>
                <a:rect r="r" b="b" t="t" l="l"/>
                <a:pathLst>
                  <a:path h="365320" w="873007">
                    <a:moveTo>
                      <a:pt x="0" y="0"/>
                    </a:moveTo>
                    <a:lnTo>
                      <a:pt x="873007" y="0"/>
                    </a:lnTo>
                    <a:lnTo>
                      <a:pt x="873007" y="365320"/>
                    </a:lnTo>
                    <a:lnTo>
                      <a:pt x="0" y="365320"/>
                    </a:ln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873007" cy="403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14369047" y="544196"/>
              <a:ext cx="4053367" cy="74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odbory soc. věcí</a:t>
              </a:r>
            </a:p>
          </p:txBody>
        </p:sp>
        <p:grpSp>
          <p:nvGrpSpPr>
            <p:cNvPr name="Group 28" id="28"/>
            <p:cNvGrpSpPr/>
            <p:nvPr/>
          </p:nvGrpSpPr>
          <p:grpSpPr>
            <a:xfrm rot="0">
              <a:off x="18902947" y="0"/>
              <a:ext cx="4419600" cy="1849432"/>
              <a:chOff x="0" y="0"/>
              <a:chExt cx="873007" cy="36532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73007" cy="365320"/>
              </a:xfrm>
              <a:custGeom>
                <a:avLst/>
                <a:gdLst/>
                <a:ahLst/>
                <a:cxnLst/>
                <a:rect r="r" b="b" t="t" l="l"/>
                <a:pathLst>
                  <a:path h="365320" w="873007">
                    <a:moveTo>
                      <a:pt x="0" y="0"/>
                    </a:moveTo>
                    <a:lnTo>
                      <a:pt x="873007" y="0"/>
                    </a:lnTo>
                    <a:lnTo>
                      <a:pt x="873007" y="365320"/>
                    </a:lnTo>
                    <a:lnTo>
                      <a:pt x="0" y="365320"/>
                    </a:lnTo>
                    <a:close/>
                  </a:path>
                </a:pathLst>
              </a:custGeom>
              <a:solidFill>
                <a:srgbClr val="F4F1E3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873007" cy="403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8902947" y="494200"/>
              <a:ext cx="4053367" cy="745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b="true">
                  <a:solidFill>
                    <a:srgbClr val="6B292B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ÚP, ČSSZ</a:t>
              </a: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552427" y="7041098"/>
            <a:ext cx="2336894" cy="2336894"/>
          </a:xfrm>
          <a:custGeom>
            <a:avLst/>
            <a:gdLst/>
            <a:ahLst/>
            <a:cxnLst/>
            <a:rect r="r" b="b" t="t" l="l"/>
            <a:pathLst>
              <a:path h="2336894" w="2336894">
                <a:moveTo>
                  <a:pt x="0" y="0"/>
                </a:moveTo>
                <a:lnTo>
                  <a:pt x="2336894" y="0"/>
                </a:lnTo>
                <a:lnTo>
                  <a:pt x="2336894" y="2336894"/>
                </a:lnTo>
                <a:lnTo>
                  <a:pt x="0" y="2336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551366" y="5223749"/>
            <a:ext cx="17185268" cy="122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i="true" b="true">
                <a:solidFill>
                  <a:srgbClr val="6B292B"/>
                </a:solidFill>
                <a:latin typeface="Nunito Bold Italics"/>
                <a:ea typeface="Nunito Bold Italics"/>
                <a:cs typeface="Nunito Bold Italics"/>
                <a:sym typeface="Nunito Bold Italics"/>
              </a:rPr>
              <a:t>Je dobré získat přehled o možnostech pomoci dříve, než se dostanete do krize a tím do psychického i časového tlaku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52427" y="1459858"/>
            <a:ext cx="802497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Kde hledat pomoc a podporu?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621699" y="7782835"/>
            <a:ext cx="1051560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41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POŽÁDAT O POMOC JE V POŘÁDKU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1933"/>
            <a:ext cx="18288000" cy="329853"/>
            <a:chOff x="0" y="0"/>
            <a:chExt cx="4816593" cy="86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6875"/>
            </a:xfrm>
            <a:custGeom>
              <a:avLst/>
              <a:gdLst/>
              <a:ahLst/>
              <a:cxnLst/>
              <a:rect r="r" b="b" t="t" l="l"/>
              <a:pathLst>
                <a:path h="8687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6875"/>
                  </a:lnTo>
                  <a:lnTo>
                    <a:pt x="0" y="86875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2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351786"/>
            <a:ext cx="18288000" cy="627636"/>
            <a:chOff x="0" y="0"/>
            <a:chExt cx="4816593" cy="1653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9659364"/>
            <a:ext cx="18288000" cy="627636"/>
            <a:chOff x="0" y="0"/>
            <a:chExt cx="4816593" cy="1653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65303"/>
            </a:xfrm>
            <a:custGeom>
              <a:avLst/>
              <a:gdLst/>
              <a:ahLst/>
              <a:cxnLst/>
              <a:rect r="r" b="b" t="t" l="l"/>
              <a:pathLst>
                <a:path h="1653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5303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4F1E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816593" cy="203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95300" y="1607056"/>
            <a:ext cx="10177620" cy="971550"/>
            <a:chOff x="0" y="0"/>
            <a:chExt cx="2680525" cy="25588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80526" cy="255881"/>
            </a:xfrm>
            <a:custGeom>
              <a:avLst/>
              <a:gdLst/>
              <a:ahLst/>
              <a:cxnLst/>
              <a:rect r="r" b="b" t="t" l="l"/>
              <a:pathLst>
                <a:path h="255881" w="2680526">
                  <a:moveTo>
                    <a:pt x="0" y="0"/>
                  </a:moveTo>
                  <a:lnTo>
                    <a:pt x="2680526" y="0"/>
                  </a:lnTo>
                  <a:lnTo>
                    <a:pt x="2680526" y="255881"/>
                  </a:lnTo>
                  <a:lnTo>
                    <a:pt x="0" y="255881"/>
                  </a:ln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680525" cy="293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15800" y="2578606"/>
            <a:ext cx="5709845" cy="570984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7873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3987" lIns="33987" bIns="33987" rIns="3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2913323" y="337612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95300" y="3455032"/>
            <a:ext cx="11620500" cy="4998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Příspěvek na péči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Příspěvek na mobilitu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Příspěvek na zvláštní pomůcku</a:t>
            </a:r>
          </a:p>
          <a:p>
            <a:pPr algn="l">
              <a:lnSpc>
                <a:spcPts val="4950"/>
              </a:lnSpc>
            </a:pPr>
          </a:p>
          <a:p>
            <a:pPr algn="l">
              <a:lnSpc>
                <a:spcPts val="4950"/>
              </a:lnSpc>
            </a:pPr>
            <a:r>
              <a:rPr lang="en-US" sz="3300" b="true">
                <a:solidFill>
                  <a:srgbClr val="6B292B"/>
                </a:solidFill>
                <a:latin typeface="Nunito Bold"/>
                <a:ea typeface="Nunito Bold"/>
                <a:cs typeface="Nunito Bold"/>
                <a:sym typeface="Nunito Bold"/>
              </a:rPr>
              <a:t>Průkaz OZP (osoby se zdravotním postižením)</a:t>
            </a:r>
          </a:p>
          <a:p>
            <a:pPr algn="l">
              <a:lnSpc>
                <a:spcPts val="49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93060" y="1666121"/>
            <a:ext cx="6691470" cy="73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0"/>
              </a:lnSpc>
            </a:pPr>
            <a:r>
              <a:rPr lang="en-US" sz="4100" b="true">
                <a:solidFill>
                  <a:srgbClr val="F4F1E3"/>
                </a:solidFill>
                <a:latin typeface="Nunito Bold"/>
                <a:ea typeface="Nunito Bold"/>
                <a:cs typeface="Nunito Bold"/>
                <a:sym typeface="Nunito Bold"/>
              </a:rPr>
              <a:t>Úřad práce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DAHHMSRvUsI</dc:identifier>
  <dcterms:modified xsi:type="dcterms:W3CDTF">2011-08-01T06:04:30Z</dcterms:modified>
  <cp:revision>1</cp:revision>
  <dc:title>Prezentace KJM 2026</dc:title>
</cp:coreProperties>
</file>